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99" r:id="rId3"/>
    <p:sldId id="1745" r:id="rId4"/>
    <p:sldId id="1697" r:id="rId5"/>
    <p:sldId id="1735" r:id="rId6"/>
    <p:sldId id="1696" r:id="rId7"/>
    <p:sldId id="1670" r:id="rId8"/>
    <p:sldId id="1671" r:id="rId9"/>
    <p:sldId id="1672" r:id="rId10"/>
    <p:sldId id="1673" r:id="rId11"/>
    <p:sldId id="1674" r:id="rId12"/>
    <p:sldId id="1675" r:id="rId13"/>
    <p:sldId id="1676" r:id="rId14"/>
    <p:sldId id="1677" r:id="rId15"/>
    <p:sldId id="1678" r:id="rId16"/>
    <p:sldId id="1683" r:id="rId17"/>
    <p:sldId id="1736" r:id="rId18"/>
    <p:sldId id="1742" r:id="rId19"/>
    <p:sldId id="312" r:id="rId20"/>
    <p:sldId id="1737" r:id="rId21"/>
    <p:sldId id="323" r:id="rId22"/>
    <p:sldId id="1684" r:id="rId23"/>
    <p:sldId id="1686" r:id="rId24"/>
    <p:sldId id="1689" r:id="rId25"/>
    <p:sldId id="1690" r:id="rId26"/>
    <p:sldId id="1691" r:id="rId27"/>
    <p:sldId id="1748" r:id="rId28"/>
    <p:sldId id="1738" r:id="rId29"/>
    <p:sldId id="1747" r:id="rId30"/>
    <p:sldId id="1739" r:id="rId31"/>
    <p:sldId id="339" r:id="rId32"/>
    <p:sldId id="1749" r:id="rId33"/>
    <p:sldId id="1750" r:id="rId34"/>
    <p:sldId id="1740" r:id="rId35"/>
    <p:sldId id="343" r:id="rId36"/>
    <p:sldId id="1741" r:id="rId37"/>
    <p:sldId id="1743" r:id="rId38"/>
    <p:sldId id="1751" r:id="rId39"/>
    <p:sldId id="174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8"/>
    <p:restoredTop sz="90146"/>
  </p:normalViewPr>
  <p:slideViewPr>
    <p:cSldViewPr snapToGrid="0" snapToObjects="1">
      <p:cViewPr varScale="1">
        <p:scale>
          <a:sx n="117" d="100"/>
          <a:sy n="117" d="100"/>
        </p:scale>
        <p:origin x="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strRef>
              <c:f>Sheet1!$A$1:$A$12</c:f>
              <c:strCache>
                <c:ptCount val="12"/>
                <c:pt idx="0">
                  <c:v>z</c:v>
                </c:pt>
                <c:pt idx="1">
                  <c:v>-5</c:v>
                </c:pt>
                <c:pt idx="2">
                  <c:v>-4</c:v>
                </c:pt>
                <c:pt idx="3">
                  <c:v>-3</c:v>
                </c:pt>
                <c:pt idx="4">
                  <c:v>-2</c:v>
                </c:pt>
                <c:pt idx="5">
                  <c:v>-1</c:v>
                </c:pt>
                <c:pt idx="6">
                  <c:v>0</c:v>
                </c:pt>
                <c:pt idx="7">
                  <c:v>1</c:v>
                </c:pt>
                <c:pt idx="8">
                  <c:v>2</c:v>
                </c:pt>
                <c:pt idx="9">
                  <c:v>3</c:v>
                </c:pt>
                <c:pt idx="10">
                  <c:v>4</c:v>
                </c:pt>
                <c:pt idx="11">
                  <c:v>5</c:v>
                </c:pt>
              </c:strCache>
            </c:str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BED1-3E40-8363-6AE41DFBEA35}"/>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51B2-7A29-E742-A8CA-80EFCEF8C150}" type="datetimeFigureOut">
              <a:rPr lang="en-US" smtClean="0"/>
              <a:t>5/12/18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E9DBE-4008-774C-87A8-7272E2D6D735}" type="slidenum">
              <a:rPr lang="en-US" smtClean="0"/>
              <a:t>‹#›</a:t>
            </a:fld>
            <a:endParaRPr lang="en-US"/>
          </a:p>
        </p:txBody>
      </p:sp>
    </p:spTree>
    <p:extLst>
      <p:ext uri="{BB962C8B-B14F-4D97-AF65-F5344CB8AC3E}">
        <p14:creationId xmlns:p14="http://schemas.microsoft.com/office/powerpoint/2010/main" val="406594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17</a:t>
            </a:fld>
            <a:endParaRPr lang="en-US"/>
          </a:p>
        </p:txBody>
      </p:sp>
    </p:spTree>
    <p:extLst>
      <p:ext uri="{BB962C8B-B14F-4D97-AF65-F5344CB8AC3E}">
        <p14:creationId xmlns:p14="http://schemas.microsoft.com/office/powerpoint/2010/main" val="413986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393326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21</a:t>
            </a:fld>
            <a:endParaRPr lang="en-US" dirty="0"/>
          </a:p>
        </p:txBody>
      </p:sp>
    </p:spTree>
    <p:extLst>
      <p:ext uri="{BB962C8B-B14F-4D97-AF65-F5344CB8AC3E}">
        <p14:creationId xmlns:p14="http://schemas.microsoft.com/office/powerpoint/2010/main" val="396042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methods, such as SVMs project the data (linear transformation) then separate them with a linear decision boundary in the projected space</a:t>
            </a:r>
          </a:p>
        </p:txBody>
      </p:sp>
      <p:sp>
        <p:nvSpPr>
          <p:cNvPr id="4" name="Slide Number Placeholder 3"/>
          <p:cNvSpPr>
            <a:spLocks noGrp="1"/>
          </p:cNvSpPr>
          <p:nvPr>
            <p:ph type="sldNum" sz="quarter" idx="10"/>
          </p:nvPr>
        </p:nvSpPr>
        <p:spPr/>
        <p:txBody>
          <a:bodyPr/>
          <a:lstStyle/>
          <a:p>
            <a:fld id="{34FE9DBE-4008-774C-87A8-7272E2D6D735}" type="slidenum">
              <a:rPr lang="en-US" smtClean="0"/>
              <a:t>26</a:t>
            </a:fld>
            <a:endParaRPr lang="en-US"/>
          </a:p>
        </p:txBody>
      </p:sp>
    </p:spTree>
    <p:extLst>
      <p:ext uri="{BB962C8B-B14F-4D97-AF65-F5344CB8AC3E}">
        <p14:creationId xmlns:p14="http://schemas.microsoft.com/office/powerpoint/2010/main" val="22989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commonly used loss functions are MAE (mean absolute error) and MSE (mean square error)</a:t>
            </a:r>
          </a:p>
        </p:txBody>
      </p:sp>
      <p:sp>
        <p:nvSpPr>
          <p:cNvPr id="4" name="Slide Number Placeholder 3"/>
          <p:cNvSpPr>
            <a:spLocks noGrp="1"/>
          </p:cNvSpPr>
          <p:nvPr>
            <p:ph type="sldNum" sz="quarter" idx="10"/>
          </p:nvPr>
        </p:nvSpPr>
        <p:spPr/>
        <p:txBody>
          <a:bodyPr/>
          <a:lstStyle/>
          <a:p>
            <a:fld id="{34FE9DBE-4008-774C-87A8-7272E2D6D735}" type="slidenum">
              <a:rPr lang="en-US" smtClean="0"/>
              <a:t>28</a:t>
            </a:fld>
            <a:endParaRPr lang="en-US"/>
          </a:p>
        </p:txBody>
      </p:sp>
    </p:spTree>
    <p:extLst>
      <p:ext uri="{BB962C8B-B14F-4D97-AF65-F5344CB8AC3E}">
        <p14:creationId xmlns:p14="http://schemas.microsoft.com/office/powerpoint/2010/main" val="358056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linear regression, </a:t>
            </a:r>
            <a:r>
              <a:rPr lang="en-US" dirty="0" err="1"/>
              <a:t>mse</a:t>
            </a:r>
            <a:r>
              <a:rPr lang="en-US" dirty="0"/>
              <a:t> is guaranteed to be convex – so a global minimum can be found</a:t>
            </a:r>
          </a:p>
          <a:p>
            <a:r>
              <a:rPr lang="en-US" dirty="0"/>
              <a:t>L is a variation of cross-entropy </a:t>
            </a:r>
          </a:p>
          <a:p>
            <a:r>
              <a:rPr lang="en-US" dirty="0" err="1"/>
              <a:t>Yhat</a:t>
            </a:r>
            <a:r>
              <a:rPr lang="en-US" dirty="0"/>
              <a:t> is a prediction</a:t>
            </a:r>
          </a:p>
          <a:p>
            <a:r>
              <a:rPr lang="en-US" dirty="0"/>
              <a:t>For hinge it matters to have variables normalized in -1,1</a:t>
            </a:r>
          </a:p>
        </p:txBody>
      </p:sp>
      <p:sp>
        <p:nvSpPr>
          <p:cNvPr id="4" name="Slide Number Placeholder 3"/>
          <p:cNvSpPr>
            <a:spLocks noGrp="1"/>
          </p:cNvSpPr>
          <p:nvPr>
            <p:ph type="sldNum" sz="quarter" idx="10"/>
          </p:nvPr>
        </p:nvSpPr>
        <p:spPr/>
        <p:txBody>
          <a:bodyPr/>
          <a:lstStyle/>
          <a:p>
            <a:fld id="{34FE9DBE-4008-774C-87A8-7272E2D6D735}" type="slidenum">
              <a:rPr lang="en-US" smtClean="0"/>
              <a:t>29</a:t>
            </a:fld>
            <a:endParaRPr lang="en-US"/>
          </a:p>
        </p:txBody>
      </p:sp>
    </p:spTree>
    <p:extLst>
      <p:ext uri="{BB962C8B-B14F-4D97-AF65-F5344CB8AC3E}">
        <p14:creationId xmlns:p14="http://schemas.microsoft.com/office/powerpoint/2010/main" val="4160622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30</a:t>
            </a:fld>
            <a:endParaRPr lang="en-US"/>
          </a:p>
        </p:txBody>
      </p:sp>
    </p:spTree>
    <p:extLst>
      <p:ext uri="{BB962C8B-B14F-4D97-AF65-F5344CB8AC3E}">
        <p14:creationId xmlns:p14="http://schemas.microsoft.com/office/powerpoint/2010/main" val="54298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the only learning decay equation. It is also common to decay linearly</a:t>
            </a:r>
          </a:p>
        </p:txBody>
      </p:sp>
      <p:sp>
        <p:nvSpPr>
          <p:cNvPr id="4" name="Slide Number Placeholder 3"/>
          <p:cNvSpPr>
            <a:spLocks noGrp="1"/>
          </p:cNvSpPr>
          <p:nvPr>
            <p:ph type="sldNum" sz="quarter" idx="10"/>
          </p:nvPr>
        </p:nvSpPr>
        <p:spPr/>
        <p:txBody>
          <a:bodyPr/>
          <a:lstStyle/>
          <a:p>
            <a:fld id="{34FE9DBE-4008-774C-87A8-7272E2D6D735}" type="slidenum">
              <a:rPr lang="en-US" smtClean="0"/>
              <a:t>32</a:t>
            </a:fld>
            <a:endParaRPr lang="en-US"/>
          </a:p>
        </p:txBody>
      </p:sp>
    </p:spTree>
    <p:extLst>
      <p:ext uri="{BB962C8B-B14F-4D97-AF65-F5344CB8AC3E}">
        <p14:creationId xmlns:p14="http://schemas.microsoft.com/office/powerpoint/2010/main" val="383565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Frobenius</a:t>
            </a:r>
            <a:r>
              <a:rPr lang="en-US" dirty="0"/>
              <a:t> or Euclidean or l2 norm for complexity</a:t>
            </a:r>
          </a:p>
          <a:p>
            <a:r>
              <a:rPr lang="en-US" dirty="0"/>
              <a:t>1-norm or taxi norm (sum of absolute values of vector) for parameter sparsity </a:t>
            </a:r>
          </a:p>
        </p:txBody>
      </p:sp>
      <p:sp>
        <p:nvSpPr>
          <p:cNvPr id="4" name="Slide Number Placeholder 3"/>
          <p:cNvSpPr>
            <a:spLocks noGrp="1"/>
          </p:cNvSpPr>
          <p:nvPr>
            <p:ph type="sldNum" sz="quarter" idx="10"/>
          </p:nvPr>
        </p:nvSpPr>
        <p:spPr/>
        <p:txBody>
          <a:bodyPr/>
          <a:lstStyle/>
          <a:p>
            <a:fld id="{34FE9DBE-4008-774C-87A8-7272E2D6D735}" type="slidenum">
              <a:rPr lang="en-US" smtClean="0"/>
              <a:t>38</a:t>
            </a:fld>
            <a:endParaRPr lang="en-US"/>
          </a:p>
        </p:txBody>
      </p:sp>
    </p:spTree>
    <p:extLst>
      <p:ext uri="{BB962C8B-B14F-4D97-AF65-F5344CB8AC3E}">
        <p14:creationId xmlns:p14="http://schemas.microsoft.com/office/powerpoint/2010/main" val="2917539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5/12/18</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238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5/12/18</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2954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5/12/18</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8009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5/12/18</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08278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5/12/18</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6291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5/12/18</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4282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5/12/18</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677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5/12/18</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866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5/12/18</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27042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5/12/18</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8138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5/12/18</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265410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5/12/18</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32805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ARJ8cAGm6JE?t=49" TargetMode="External"/><Relationship Id="rId2" Type="http://schemas.openxmlformats.org/officeDocument/2006/relationships/hyperlink" Target="https://youtu.be/D5VN56jQMW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youtu.be/cHZl2naX1Xk?t=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p:txBody>
          <a:bodyPr/>
          <a:lstStyle/>
          <a:p>
            <a:r>
              <a:rPr lang="en-US" dirty="0"/>
              <a:t>Introduction to</a:t>
            </a:r>
            <a:br>
              <a:rPr lang="en-US" dirty="0"/>
            </a:br>
            <a:r>
              <a:rPr lang="en-US" dirty="0"/>
              <a:t>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245421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89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Box 2"/>
          <p:cNvSpPr txBox="1">
            <a:spLocks noChangeArrowheads="1"/>
          </p:cNvSpPr>
          <p:nvPr/>
        </p:nvSpPr>
        <p:spPr bwMode="auto">
          <a:xfrm>
            <a:off x="6299172" y="956028"/>
            <a:ext cx="405187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Initialise with random weights</a:t>
            </a:r>
          </a:p>
        </p:txBody>
      </p:sp>
      <p:sp>
        <p:nvSpPr>
          <p:cNvPr id="6"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99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TextBox 2"/>
          <p:cNvSpPr txBox="1">
            <a:spLocks noChangeArrowheads="1"/>
          </p:cNvSpPr>
          <p:nvPr/>
        </p:nvSpPr>
        <p:spPr bwMode="auto">
          <a:xfrm>
            <a:off x="6299171" y="956028"/>
            <a:ext cx="3442698"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pattern</a:t>
            </a:r>
          </a:p>
        </p:txBody>
      </p:sp>
      <p:sp>
        <p:nvSpPr>
          <p:cNvPr id="14342" name="Rectangle 5"/>
          <p:cNvSpPr>
            <a:spLocks noChangeArrowheads="1"/>
          </p:cNvSpPr>
          <p:nvPr/>
        </p:nvSpPr>
        <p:spPr bwMode="auto">
          <a:xfrm>
            <a:off x="5359506" y="2487748"/>
            <a:ext cx="415690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90198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Box 2"/>
          <p:cNvSpPr txBox="1">
            <a:spLocks noChangeArrowheads="1"/>
          </p:cNvSpPr>
          <p:nvPr/>
        </p:nvSpPr>
        <p:spPr bwMode="auto">
          <a:xfrm>
            <a:off x="6299172" y="956028"/>
            <a:ext cx="3891706"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Feed it through to get output</a:t>
            </a:r>
          </a:p>
        </p:txBody>
      </p:sp>
      <p:sp>
        <p:nvSpPr>
          <p:cNvPr id="15366" name="Rectangle 5"/>
          <p:cNvSpPr>
            <a:spLocks noChangeArrowheads="1"/>
          </p:cNvSpPr>
          <p:nvPr/>
        </p:nvSpPr>
        <p:spPr bwMode="auto">
          <a:xfrm>
            <a:off x="5359507" y="2487748"/>
            <a:ext cx="454964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2429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TextBox 2"/>
          <p:cNvSpPr txBox="1">
            <a:spLocks noChangeArrowheads="1"/>
          </p:cNvSpPr>
          <p:nvPr/>
        </p:nvSpPr>
        <p:spPr bwMode="auto">
          <a:xfrm>
            <a:off x="6299171" y="956028"/>
            <a:ext cx="3775289"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Compare with target output</a:t>
            </a:r>
          </a:p>
        </p:txBody>
      </p:sp>
      <p:sp>
        <p:nvSpPr>
          <p:cNvPr id="16390" name="Rectangle 5"/>
          <p:cNvSpPr>
            <a:spLocks noChangeArrowheads="1"/>
          </p:cNvSpPr>
          <p:nvPr/>
        </p:nvSpPr>
        <p:spPr bwMode="auto">
          <a:xfrm>
            <a:off x="5359505" y="2487748"/>
            <a:ext cx="46185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9501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2"/>
          <p:cNvSpPr txBox="1">
            <a:spLocks noChangeArrowheads="1"/>
          </p:cNvSpPr>
          <p:nvPr/>
        </p:nvSpPr>
        <p:spPr bwMode="auto">
          <a:xfrm>
            <a:off x="6299171" y="956028"/>
            <a:ext cx="4040744"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Adjust weights based on error</a:t>
            </a:r>
          </a:p>
        </p:txBody>
      </p:sp>
      <p:sp>
        <p:nvSpPr>
          <p:cNvPr id="17414" name="Rectangle 5"/>
          <p:cNvSpPr>
            <a:spLocks noChangeArrowheads="1"/>
          </p:cNvSpPr>
          <p:nvPr/>
        </p:nvSpPr>
        <p:spPr bwMode="auto">
          <a:xfrm>
            <a:off x="5359506" y="2487748"/>
            <a:ext cx="77251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228" y="2459177"/>
            <a:ext cx="825383"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343" y="3517888"/>
            <a:ext cx="739670" cy="61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825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62353"/>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TextBox 2"/>
          <p:cNvSpPr txBox="1">
            <a:spLocks noChangeArrowheads="1"/>
          </p:cNvSpPr>
          <p:nvPr/>
        </p:nvSpPr>
        <p:spPr bwMode="auto">
          <a:xfrm>
            <a:off x="6299173" y="956028"/>
            <a:ext cx="1827744"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And so on ….</a:t>
            </a:r>
          </a:p>
        </p:txBody>
      </p:sp>
      <p:sp>
        <p:nvSpPr>
          <p:cNvPr id="22534" name="Rectangle 5"/>
          <p:cNvSpPr>
            <a:spLocks noChangeArrowheads="1"/>
          </p:cNvSpPr>
          <p:nvPr/>
        </p:nvSpPr>
        <p:spPr bwMode="auto">
          <a:xfrm>
            <a:off x="5359505" y="2487748"/>
            <a:ext cx="812914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dirty="0">
                <a:solidFill>
                  <a:srgbClr val="FF0000"/>
                </a:solidFill>
                <a:latin typeface="Segoe UI Light" pitchFamily="34" charset="0"/>
                <a:cs typeface="Segoe UI Light" pitchFamily="34" charset="0"/>
              </a:rPr>
              <a:t>1</a:t>
            </a:r>
            <a:r>
              <a:rPr lang="en-GB" altLang="en-US" sz="2800"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1.7                                          </a:t>
            </a:r>
            <a:r>
              <a:rPr lang="en-GB" altLang="en-US" sz="2400" i="1" dirty="0">
                <a:solidFill>
                  <a:srgbClr val="0033CC"/>
                </a:solidFill>
                <a:latin typeface="Segoe UI Light" pitchFamily="34" charset="0"/>
                <a:cs typeface="Segoe UI Light" pitchFamily="34" charset="0"/>
              </a:rPr>
              <a:t>error</a:t>
            </a:r>
            <a:r>
              <a:rPr lang="en-GB" altLang="en-US" sz="2400" dirty="0">
                <a:solidFill>
                  <a:srgbClr val="0033CC"/>
                </a:solidFill>
                <a:latin typeface="Segoe UI Light" pitchFamily="34" charset="0"/>
                <a:cs typeface="Segoe UI Light" pitchFamily="34" charset="0"/>
              </a:rPr>
              <a:t>  -0.1</a:t>
            </a:r>
            <a:endParaRPr lang="en-GB" altLang="en-US" sz="2400" dirty="0">
              <a:solidFill>
                <a:srgbClr val="FF0000"/>
              </a:solidFill>
              <a:latin typeface="Segoe UI Light" pitchFamily="34" charset="0"/>
              <a:cs typeface="Segoe UI Light" pitchFamily="34" charset="0"/>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324" y="3152815"/>
            <a:ext cx="823795"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49932" y="2836949"/>
            <a:ext cx="704750" cy="58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775" y="4816278"/>
            <a:ext cx="5864041" cy="1477328"/>
          </a:xfrm>
          <a:prstGeom prst="rect">
            <a:avLst/>
          </a:prstGeom>
          <a:solidFill>
            <a:srgbClr val="FFC000"/>
          </a:solidFill>
        </p:spPr>
        <p:txBody>
          <a:bodyPr wrap="none">
            <a:spAutoFit/>
          </a:bodyPr>
          <a:lstStyle/>
          <a:p>
            <a:pPr>
              <a:defRPr/>
            </a:pPr>
            <a:r>
              <a:rPr lang="en-GB" b="1" dirty="0">
                <a:solidFill>
                  <a:schemeClr val="bg1"/>
                </a:solidFill>
                <a:latin typeface="Segoe UI Light" pitchFamily="34" charset="0"/>
                <a:cs typeface="Segoe UI Light" pitchFamily="34" charset="0"/>
              </a:rPr>
              <a:t>Repeat this thousands, maybe millions of times – each time</a:t>
            </a:r>
          </a:p>
          <a:p>
            <a:pPr>
              <a:defRPr/>
            </a:pPr>
            <a:r>
              <a:rPr lang="en-GB" b="1" dirty="0">
                <a:solidFill>
                  <a:schemeClr val="bg1"/>
                </a:solidFill>
                <a:latin typeface="Segoe UI Light" pitchFamily="34" charset="0"/>
                <a:cs typeface="Segoe UI Light" pitchFamily="34" charset="0"/>
              </a:rPr>
              <a:t>taking a random training instance, and making slight </a:t>
            </a:r>
          </a:p>
          <a:p>
            <a:pPr>
              <a:defRPr/>
            </a:pPr>
            <a:r>
              <a:rPr lang="en-GB" b="1" dirty="0">
                <a:solidFill>
                  <a:schemeClr val="bg1"/>
                </a:solidFill>
                <a:latin typeface="Segoe UI Light" pitchFamily="34" charset="0"/>
                <a:cs typeface="Segoe UI Light" pitchFamily="34" charset="0"/>
              </a:rPr>
              <a:t>weight adjustments</a:t>
            </a:r>
          </a:p>
          <a:p>
            <a:pPr>
              <a:defRPr/>
            </a:pPr>
            <a:r>
              <a:rPr lang="en-GB" b="1" dirty="0">
                <a:solidFill>
                  <a:schemeClr val="accent4">
                    <a:lumMod val="95000"/>
                    <a:lumOff val="5000"/>
                  </a:schemeClr>
                </a:solidFill>
                <a:latin typeface="Segoe UI Light" pitchFamily="34" charset="0"/>
                <a:cs typeface="Segoe UI Light" pitchFamily="34" charset="0"/>
              </a:rPr>
              <a:t>  </a:t>
            </a:r>
            <a:r>
              <a:rPr lang="en-GB" b="1" i="1" dirty="0">
                <a:solidFill>
                  <a:schemeClr val="accent4">
                    <a:lumMod val="95000"/>
                    <a:lumOff val="5000"/>
                  </a:schemeClr>
                </a:solidFill>
                <a:latin typeface="Segoe UI Light" pitchFamily="34" charset="0"/>
                <a:cs typeface="Segoe UI Light" pitchFamily="34" charset="0"/>
              </a:rPr>
              <a:t>Algorithms for weight adjustment are designed to make</a:t>
            </a:r>
          </a:p>
          <a:p>
            <a:pPr>
              <a:defRPr/>
            </a:pPr>
            <a:r>
              <a:rPr lang="en-GB" b="1" i="1" dirty="0">
                <a:solidFill>
                  <a:schemeClr val="accent4">
                    <a:lumMod val="95000"/>
                    <a:lumOff val="5000"/>
                  </a:schemeClr>
                </a:solidFill>
                <a:latin typeface="Segoe UI Light" pitchFamily="34" charset="0"/>
                <a:cs typeface="Segoe UI Light" pitchFamily="34" charset="0"/>
              </a:rPr>
              <a:t>changes that will reduce the error</a:t>
            </a:r>
            <a:endParaRPr lang="en-GB" b="1" dirty="0">
              <a:solidFill>
                <a:schemeClr val="accent4">
                  <a:lumMod val="95000"/>
                  <a:lumOff val="5000"/>
                </a:schemeClr>
              </a:solidFill>
              <a:latin typeface="Segoe UI Light" pitchFamily="34" charset="0"/>
              <a:cs typeface="Segoe UI Light" pitchFamily="34" charset="0"/>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bwMode="auto">
          <a:xfrm>
            <a:off x="2083368" y="230156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7854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p:txBody>
          <a:bodyPr/>
          <a:lstStyle/>
          <a:p>
            <a:r>
              <a:rPr lang="en-US" dirty="0"/>
              <a:t>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p:txBody>
              <a:bodyPr>
                <a:normAutofit fontScale="92500" lnSpcReduction="10000"/>
              </a:bodyPr>
              <a:lstStyle/>
              <a:p>
                <a:r>
                  <a:rPr lang="en-US" dirty="0"/>
                  <a:t>We are trying to build a </a:t>
                </a:r>
                <a:r>
                  <a:rPr lang="en-US" b="1" dirty="0"/>
                  <a:t>model</a:t>
                </a:r>
                <a:r>
                  <a:rPr lang="en-US" dirty="0"/>
                  <a:t> that learns a </a:t>
                </a:r>
                <a:r>
                  <a:rPr lang="en-US" b="1" dirty="0"/>
                  <a:t>representation</a:t>
                </a:r>
                <a:r>
                  <a:rPr lang="en-US" dirty="0"/>
                  <a:t> </a:t>
                </a:r>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r>
                  <a:rPr lang="en-US" dirty="0"/>
                  <a:t>Where y represents the classes (0,1) and x is a vector of numerical input features</a:t>
                </a:r>
              </a:p>
              <a:p>
                <a:r>
                  <a:rPr lang="en-US" dirty="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b="0" dirty="0"/>
              </a:p>
              <a:p>
                <a:r>
                  <a:rPr lang="en-US" dirty="0"/>
                  <a:t>Where g is the activation function, c a bias vector and W the weight matrix from input </a:t>
                </a:r>
                <a:r>
                  <a:rPr lang="en-US" dirty="0" err="1"/>
                  <a:t>i</a:t>
                </a:r>
                <a:r>
                  <a:rPr lang="en-US" dirty="0"/>
                  <a:t> to neuron j</a:t>
                </a:r>
              </a:p>
              <a:p>
                <a:r>
                  <a:rPr lang="en-US" dirty="0"/>
                  <a:t>A model</a:t>
                </a:r>
                <a:r>
                  <a:rPr lang="en-US" b="1" dirty="0"/>
                  <a:t> </a:t>
                </a:r>
                <a:r>
                  <a:rPr lang="en-US" dirty="0"/>
                  <a:t>of the representation is then</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r>
                  <a:rPr lang="en-US" dirty="0"/>
                  <a:t>Where w is the weight vector from hidden layer to output and b is a bias</a:t>
                </a:r>
              </a:p>
            </p:txBody>
          </p:sp>
        </mc:Choice>
        <mc:Fallback xmlns="">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blipFill>
                <a:blip r:embed="rId3"/>
                <a:stretch>
                  <a:fillRect l="-844" t="-2924" r="-603" b="-1754"/>
                </a:stretch>
              </a:blipFill>
            </p:spPr>
            <p:txBody>
              <a:bodyPr/>
              <a:lstStyle/>
              <a:p>
                <a:r>
                  <a:rPr lang="en-US">
                    <a:noFill/>
                  </a:rPr>
                  <a:t> </a:t>
                </a:r>
              </a:p>
            </p:txBody>
          </p:sp>
        </mc:Fallback>
      </mc:AlternateContent>
    </p:spTree>
    <p:extLst>
      <p:ext uri="{BB962C8B-B14F-4D97-AF65-F5344CB8AC3E}">
        <p14:creationId xmlns:p14="http://schemas.microsoft.com/office/powerpoint/2010/main" val="272004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p:txBody>
          <a:bodyPr/>
          <a:lstStyle/>
          <a:p>
            <a:r>
              <a:rPr lang="en-US" dirty="0"/>
              <a:t>Choice of Activation</a:t>
            </a:r>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p:txBody>
          <a:bodyPr/>
          <a:lstStyle/>
          <a:p>
            <a:r>
              <a:rPr lang="en-US" dirty="0"/>
              <a:t>Linear Units for gaussian output distributions</a:t>
            </a:r>
          </a:p>
          <a:p>
            <a:r>
              <a:rPr lang="en-US" dirty="0"/>
              <a:t>Sigmoid Units for Bernoulli output distributions</a:t>
            </a:r>
          </a:p>
          <a:p>
            <a:pPr lvl="1"/>
            <a:r>
              <a:rPr lang="en-US" dirty="0"/>
              <a:t>Used for binary classification, where we predict P(y=1|x)</a:t>
            </a:r>
          </a:p>
          <a:p>
            <a:r>
              <a:rPr lang="en-US" dirty="0" err="1"/>
              <a:t>Softmax</a:t>
            </a:r>
            <a:r>
              <a:rPr lang="en-US" dirty="0"/>
              <a:t> Units for multi-Bernoulli output distributions</a:t>
            </a:r>
          </a:p>
          <a:p>
            <a:pPr lvl="1"/>
            <a:r>
              <a:rPr lang="en-US" dirty="0"/>
              <a:t>Used for multi-class classification, winner-take-all</a:t>
            </a:r>
          </a:p>
          <a:p>
            <a:r>
              <a:rPr lang="en-US" dirty="0"/>
              <a:t>Rectified Linear Units (</a:t>
            </a:r>
            <a:r>
              <a:rPr lang="en-US" dirty="0" err="1"/>
              <a:t>ReLU</a:t>
            </a:r>
            <a:r>
              <a:rPr lang="en-US" dirty="0"/>
              <a:t>) for hidden layers</a:t>
            </a:r>
          </a:p>
          <a:p>
            <a:pPr lvl="1"/>
            <a:r>
              <a:rPr lang="en-US" dirty="0"/>
              <a:t>Default choice, other possible but not often recommended</a:t>
            </a:r>
          </a:p>
        </p:txBody>
      </p:sp>
    </p:spTree>
    <p:extLst>
      <p:ext uri="{BB962C8B-B14F-4D97-AF65-F5344CB8AC3E}">
        <p14:creationId xmlns:p14="http://schemas.microsoft.com/office/powerpoint/2010/main" val="101774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Common Activation Functions</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a:t>
                </a:r>
                <a14:m>
                  <m:oMath xmlns:m="http://schemas.openxmlformats.org/officeDocument/2006/math">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n-US" sz="1867" dirty="0">
                    <a:solidFill>
                      <a:schemeClr val="tx1"/>
                    </a:solidFill>
                    <a:latin typeface="Calibri Light" panose="020F0302020204030204" pitchFamily="34" charset="0"/>
                    <a:cs typeface="Calibri Light" panose="020F0302020204030204" pitchFamily="34" charset="0"/>
                  </a:rPr>
                  <a:t>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a:t>
                </a:r>
                <a14:m>
                  <m:oMath xmlns:m="http://schemas.openxmlformats.org/officeDocument/2006/math">
                    <m:sSup>
                      <m:sSup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e>
                      <m:sup>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e>
                    </m:d>
                  </m:oMath>
                </a14:m>
                <a:endParaRPr lang="en-US" sz="1867" b="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endParaRP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tanh’(x)=(1+tanh(x))(1-tanh(x))</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a:t>
                </a: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394913" y="1734584"/>
                <a:ext cx="5638335" cy="4460029"/>
              </a:xfrm>
              <a:prstGeom prst="rect">
                <a:avLst/>
              </a:prstGeom>
              <a:blipFill>
                <a:blip r:embed="rId3"/>
                <a:stretch>
                  <a:fillRect t="-170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155139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Pretensions to Thinking</a:t>
            </a:r>
          </a:p>
        </p:txBody>
      </p:sp>
      <p:sp>
        <p:nvSpPr>
          <p:cNvPr id="3" name="Content Placeholder 2"/>
          <p:cNvSpPr>
            <a:spLocks noGrp="1"/>
          </p:cNvSpPr>
          <p:nvPr>
            <p:ph idx="1"/>
          </p:nvPr>
        </p:nvSpPr>
        <p:spPr/>
        <p:txBody>
          <a:bodyPr/>
          <a:lstStyle/>
          <a:p>
            <a:r>
              <a:rPr lang="en-US" i="1" dirty="0"/>
              <a:t>“The Analytical Engine has no pretensions whatever to originate anything. It can do whatever we know how to order it to perform… Its province is to assist us in making available what we are already acquainted with.”</a:t>
            </a:r>
          </a:p>
        </p:txBody>
      </p:sp>
      <p:pic>
        <p:nvPicPr>
          <p:cNvPr id="4" name="Picture 3"/>
          <p:cNvPicPr>
            <a:picLocks noChangeAspect="1"/>
          </p:cNvPicPr>
          <p:nvPr/>
        </p:nvPicPr>
        <p:blipFill>
          <a:blip r:embed="rId2"/>
          <a:stretch>
            <a:fillRect/>
          </a:stretch>
        </p:blipFill>
        <p:spPr>
          <a:xfrm>
            <a:off x="4876801" y="3132823"/>
            <a:ext cx="5603325" cy="3733644"/>
          </a:xfrm>
          <a:prstGeom prst="rect">
            <a:avLst/>
          </a:prstGeom>
        </p:spPr>
      </p:pic>
    </p:spTree>
    <p:extLst>
      <p:ext uri="{BB962C8B-B14F-4D97-AF65-F5344CB8AC3E}">
        <p14:creationId xmlns:p14="http://schemas.microsoft.com/office/powerpoint/2010/main" val="342659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xmlns="">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4" name="Chart 3">
            <a:extLst>
              <a:ext uri="{FF2B5EF4-FFF2-40B4-BE49-F238E27FC236}">
                <a16:creationId xmlns:a16="http://schemas.microsoft.com/office/drawing/2014/main" id="{3C8AF303-B700-7141-BAA3-593844F34BBE}"/>
              </a:ext>
            </a:extLst>
          </p:cNvPr>
          <p:cNvGraphicFramePr>
            <a:graphicFrameLocks/>
          </p:cNvGraphicFramePr>
          <p:nvPr>
            <p:extLst>
              <p:ext uri="{D42A27DB-BD31-4B8C-83A1-F6EECF244321}">
                <p14:modId xmlns:p14="http://schemas.microsoft.com/office/powerpoint/2010/main" val="4037771907"/>
              </p:ext>
            </p:extLst>
          </p:nvPr>
        </p:nvGraphicFramePr>
        <p:xfrm>
          <a:off x="6172200" y="1825625"/>
          <a:ext cx="5183188" cy="35046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02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413504" y="1413934"/>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b="0" dirty="0">
                    <a:solidFill>
                      <a:schemeClr val="tx1"/>
                    </a:solidFill>
                    <a:ea typeface="Cambria Math" panose="02040503050406030204" pitchFamily="18" charset="0"/>
                    <a:cs typeface="Calibri Light" panose="020F0302020204030204" pitchFamily="34" charset="0"/>
                  </a:rPr>
                  <a:t>S</a:t>
                </a:r>
                <a14:m>
                  <m:oMath xmlns:m="http://schemas.openxmlformats.org/officeDocument/2006/math">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𝑆</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413504" y="1413934"/>
                <a:ext cx="5870755" cy="4549676"/>
              </a:xfrm>
              <a:prstGeom prst="rect">
                <a:avLst/>
              </a:prstGeom>
              <a:blipFill>
                <a:blip r:embed="rId3"/>
                <a:stretch>
                  <a:fillRect t="-1389"/>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extLst>
              <p:ext uri="{D42A27DB-BD31-4B8C-83A1-F6EECF244321}">
                <p14:modId xmlns:p14="http://schemas.microsoft.com/office/powerpoint/2010/main" val="1544513453"/>
              </p:ext>
            </p:extLst>
          </p:nvPr>
        </p:nvGraphicFramePr>
        <p:xfrm>
          <a:off x="6284259" y="342513"/>
          <a:ext cx="5649288" cy="416560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6B26F-6037-BC4D-8FEC-420316BA771F}"/>
                  </a:ext>
                </a:extLst>
              </p:cNvPr>
              <p:cNvSpPr txBox="1"/>
              <p:nvPr/>
            </p:nvSpPr>
            <p:spPr>
              <a:xfrm>
                <a:off x="6204857" y="4660260"/>
                <a:ext cx="5336804" cy="2582182"/>
              </a:xfrm>
              <a:prstGeom prst="rect">
                <a:avLst/>
              </a:prstGeom>
              <a:noFill/>
            </p:spPr>
            <p:txBody>
              <a:bodyPr wrap="square" rtlCol="0">
                <a:spAutoFit/>
              </a:bodyPr>
              <a:lstStyle/>
              <a:p>
                <a:pPr marL="342900" lvl="1" indent="0">
                  <a:buNone/>
                </a:pPr>
                <a:r>
                  <a:rPr lang="en-US" dirty="0">
                    <a:solidFill>
                      <a:schemeClr val="tx1"/>
                    </a:solidFill>
                    <a:latin typeface="Calibri Light" panose="020F0302020204030204" pitchFamily="34" charset="0"/>
                    <a:cs typeface="Calibri Light" panose="020F0302020204030204" pitchFamily="34" charset="0"/>
                  </a:rPr>
                  <a:t>Useful Properties:</a:t>
                </a:r>
              </a:p>
              <a:p>
                <a:pPr marL="342900" lvl="1" indent="0">
                  <a:buNone/>
                </a:pPr>
                <a14:m>
                  <m:oMathPara xmlns:m="http://schemas.openxmlformats.org/officeDocument/2006/math">
                    <m:oMathParaPr>
                      <m:jc m:val="left"/>
                    </m:oMathParaPr>
                    <m:oMath xmlns:m="http://schemas.openxmlformats.org/officeDocument/2006/math">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r>
                                <a:rPr lang="en-US" b="0" i="1" smtClean="0">
                                  <a:solidFill>
                                    <a:schemeClr val="tx1"/>
                                  </a:solidFill>
                                  <a:latin typeface="Cambria Math" panose="02040503050406030204" pitchFamily="18" charset="0"/>
                                  <a:cs typeface="Calibri Light" panose="020F0302020204030204" pitchFamily="34" charset="0"/>
                                </a:rPr>
                                <m:t>𝑆</m:t>
                              </m:r>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e>
                              </m:d>
                            </m:e>
                          </m:d>
                        </m:e>
                      </m:func>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r>
                        <a:rPr lang="en-US" b="0" i="1" smtClean="0">
                          <a:solidFill>
                            <a:schemeClr val="tx1"/>
                          </a:solidFill>
                          <a:latin typeface="Cambria Math" panose="02040503050406030204" pitchFamily="18" charset="0"/>
                          <a:cs typeface="Calibri Light" panose="020F0302020204030204" pitchFamily="34" charset="0"/>
                        </a:rPr>
                        <m:t>−</m:t>
                      </m:r>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nary>
                                <m:naryPr>
                                  <m:chr m:val="∑"/>
                                  <m:supHide m:val="on"/>
                                  <m:ctrlPr>
                                    <a:rPr lang="en-US" b="0" i="1" smtClean="0">
                                      <a:solidFill>
                                        <a:schemeClr val="tx1"/>
                                      </a:solidFill>
                                      <a:latin typeface="Cambria Math" panose="02040503050406030204" pitchFamily="18" charset="0"/>
                                      <a:cs typeface="Calibri Light" panose="020F0302020204030204" pitchFamily="34" charset="0"/>
                                    </a:rPr>
                                  </m:ctrlPr>
                                </m:naryPr>
                                <m:sub>
                                  <m:r>
                                    <m:rPr>
                                      <m:brk m:alnAt="7"/>
                                    </m:rPr>
                                    <a:rPr lang="en-US" b="0" i="1" smtClean="0">
                                      <a:solidFill>
                                        <a:schemeClr val="tx1"/>
                                      </a:solidFill>
                                      <a:latin typeface="Cambria Math" panose="02040503050406030204" pitchFamily="18" charset="0"/>
                                      <a:cs typeface="Calibri Light" panose="020F0302020204030204" pitchFamily="34" charset="0"/>
                                    </a:rPr>
                                    <m:t>𝑘</m:t>
                                  </m:r>
                                </m:sub>
                                <m:sup/>
                                <m:e>
                                  <m:sSup>
                                    <m:sSupPr>
                                      <m:ctrlPr>
                                        <a:rPr lang="en-US" b="0" i="1" smtClean="0">
                                          <a:solidFill>
                                            <a:schemeClr val="tx1"/>
                                          </a:solidFill>
                                          <a:latin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cs typeface="Calibri Light" panose="020F0302020204030204" pitchFamily="34" charset="0"/>
                                        </a:rPr>
                                        <m:t>𝑒</m:t>
                                      </m:r>
                                    </m:e>
                                    <m:sup>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𝑘</m:t>
                                          </m:r>
                                        </m:sub>
                                      </m:sSub>
                                    </m:sup>
                                  </m:sSup>
                                </m:e>
                              </m:nary>
                            </m:e>
                          </m:d>
                        </m:e>
                      </m:func>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cs typeface="Calibri Light" panose="020F0302020204030204" pitchFamily="34" charset="0"/>
                            </a:rPr>
                          </m:ctrlPr>
                        </m:fPr>
                        <m:num>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num>
                        <m:den>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𝑖</m:t>
                              </m:r>
                            </m:sub>
                          </m:sSub>
                        </m:den>
                      </m:f>
                      <m:r>
                        <a:rPr lang="en-US" b="0" i="0"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𝑖</m:t>
                              </m:r>
                            </m:sub>
                          </m:sSub>
                        </m:e>
                      </m:d>
                    </m:oMath>
                  </m:oMathPara>
                </a14:m>
                <a:endParaRPr lang="en-US" b="0"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Where </a:t>
                </a:r>
                <a14:m>
                  <m:oMath xmlns:m="http://schemas.openxmlformats.org/officeDocument/2006/math">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m>
                          <m:mPr>
                            <m:mcs>
                              <m:mc>
                                <m:mcPr>
                                  <m:count m:val="1"/>
                                  <m:mcJc m:val="center"/>
                                </m:mcPr>
                              </m:mc>
                            </m:mcs>
                            <m:ctrlPr>
                              <a:rPr lang="en-US" b="0" i="1" smtClean="0">
                                <a:solidFill>
                                  <a:schemeClr val="tx1"/>
                                </a:solidFill>
                                <a:latin typeface="Cambria Math" panose="02040503050406030204" pitchFamily="18" charset="0"/>
                                <a:cs typeface="Calibri Light" panose="020F0302020204030204" pitchFamily="34" charset="0"/>
                              </a:rPr>
                            </m:ctrlPr>
                          </m:mPr>
                          <m:mr>
                            <m:e>
                              <m:r>
                                <m:rPr>
                                  <m:brk m:alnAt="7"/>
                                </m:rPr>
                                <a:rPr lang="en-US" b="0" i="1" smtClean="0">
                                  <a:solidFill>
                                    <a:schemeClr val="tx1"/>
                                  </a:solidFill>
                                  <a:latin typeface="Cambria Math" panose="02040503050406030204" pitchFamily="18" charset="0"/>
                                  <a:cs typeface="Calibri Light" panose="020F0302020204030204" pitchFamily="34" charset="0"/>
                                </a:rPr>
                                <m:t>1</m:t>
                              </m:r>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𝑗</m:t>
                              </m:r>
                            </m:e>
                          </m:mr>
                          <m:mr>
                            <m:e>
                              <m:r>
                                <a:rPr lang="en-US" b="0" i="1" smtClean="0">
                                  <a:solidFill>
                                    <a:schemeClr val="tx1"/>
                                  </a:solidFill>
                                  <a:latin typeface="Cambria Math" panose="02040503050406030204" pitchFamily="18" charset="0"/>
                                  <a:cs typeface="Calibri Light" panose="020F0302020204030204" pitchFamily="34" charset="0"/>
                                </a:rPr>
                                <m:t>0 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mr>
                        </m:m>
                      </m:e>
                    </m:d>
                  </m:oMath>
                </a14:m>
                <a:endParaRPr lang="en-US" dirty="0">
                  <a:solidFill>
                    <a:schemeClr val="tx1"/>
                  </a:solidFill>
                  <a:latin typeface="Calibri Light" panose="020F0302020204030204" pitchFamily="34" charset="0"/>
                  <a:cs typeface="Calibri Light" panose="020F0302020204030204" pitchFamily="34" charset="0"/>
                </a:endParaRPr>
              </a:p>
              <a:p>
                <a:endParaRPr lang="en-US" dirty="0"/>
              </a:p>
            </p:txBody>
          </p:sp>
        </mc:Choice>
        <mc:Fallback xmlns="">
          <p:sp>
            <p:nvSpPr>
              <p:cNvPr id="9" name="TextBox 8">
                <a:extLst>
                  <a:ext uri="{FF2B5EF4-FFF2-40B4-BE49-F238E27FC236}">
                    <a16:creationId xmlns:a16="http://schemas.microsoft.com/office/drawing/2014/main" id="{AB66B26F-6037-BC4D-8FEC-420316BA771F}"/>
                  </a:ext>
                </a:extLst>
              </p:cNvPr>
              <p:cNvSpPr txBox="1">
                <a:spLocks noRot="1" noChangeAspect="1" noMove="1" noResize="1" noEditPoints="1" noAdjustHandles="1" noChangeArrowheads="1" noChangeShapeType="1" noTextEdit="1"/>
              </p:cNvSpPr>
              <p:nvPr/>
            </p:nvSpPr>
            <p:spPr>
              <a:xfrm>
                <a:off x="6204857" y="4660260"/>
                <a:ext cx="5336804" cy="2582182"/>
              </a:xfrm>
              <a:prstGeom prst="rect">
                <a:avLst/>
              </a:prstGeom>
              <a:blipFill>
                <a:blip r:embed="rId5"/>
                <a:stretch>
                  <a:fillRect t="-23039" b="-65686"/>
                </a:stretch>
              </a:blipFill>
            </p:spPr>
            <p:txBody>
              <a:bodyPr/>
              <a:lstStyle/>
              <a:p>
                <a:r>
                  <a:rPr lang="en-US">
                    <a:noFill/>
                  </a:rPr>
                  <a:t> </a:t>
                </a:r>
              </a:p>
            </p:txBody>
          </p:sp>
        </mc:Fallback>
      </mc:AlternateContent>
    </p:spTree>
    <p:extLst>
      <p:ext uri="{BB962C8B-B14F-4D97-AF65-F5344CB8AC3E}">
        <p14:creationId xmlns:p14="http://schemas.microsoft.com/office/powerpoint/2010/main" val="14701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1" name="Freeform 30"/>
          <p:cNvSpPr/>
          <p:nvPr/>
        </p:nvSpPr>
        <p:spPr>
          <a:xfrm>
            <a:off x="2510348" y="2214736"/>
            <a:ext cx="6725283" cy="2177741"/>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flipV="1">
            <a:off x="8808655" y="3952802"/>
            <a:ext cx="20634" cy="34761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8812" y="4381367"/>
            <a:ext cx="20635" cy="34602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596" y="1341735"/>
            <a:ext cx="305160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 random weights</a:t>
            </a:r>
          </a:p>
        </p:txBody>
      </p:sp>
      <p:sp>
        <p:nvSpPr>
          <p:cNvPr id="3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Why Is Non-Linearity Important?</a:t>
            </a:r>
          </a:p>
        </p:txBody>
      </p:sp>
      <p:sp>
        <p:nvSpPr>
          <p:cNvPr id="2" name="TextBox 1">
            <a:extLst>
              <a:ext uri="{FF2B5EF4-FFF2-40B4-BE49-F238E27FC236}">
                <a16:creationId xmlns:a16="http://schemas.microsoft.com/office/drawing/2014/main" id="{44CB55F9-1092-7B4C-8498-ED6A44D9343A}"/>
              </a:ext>
            </a:extLst>
          </p:cNvPr>
          <p:cNvSpPr txBox="1"/>
          <p:nvPr/>
        </p:nvSpPr>
        <p:spPr>
          <a:xfrm>
            <a:off x="8084633" y="2814725"/>
            <a:ext cx="2319233" cy="369332"/>
          </a:xfrm>
          <a:prstGeom prst="rect">
            <a:avLst/>
          </a:prstGeom>
          <a:noFill/>
        </p:spPr>
        <p:txBody>
          <a:bodyPr wrap="square" rtlCol="0">
            <a:spAutoFit/>
          </a:bodyPr>
          <a:lstStyle/>
          <a:p>
            <a:r>
              <a:rPr lang="en-US" dirty="0"/>
              <a:t>Decision Boundary</a:t>
            </a:r>
          </a:p>
        </p:txBody>
      </p:sp>
    </p:spTree>
    <p:extLst>
      <p:ext uri="{BB962C8B-B14F-4D97-AF65-F5344CB8AC3E}">
        <p14:creationId xmlns:p14="http://schemas.microsoft.com/office/powerpoint/2010/main" val="153876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V="1">
            <a:off x="9011825" y="4319463"/>
            <a:ext cx="101586" cy="325391"/>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89606" y="4643266"/>
            <a:ext cx="111109" cy="34761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597" y="1341735"/>
            <a:ext cx="6165400"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instance / adjust the weights</a:t>
            </a:r>
          </a:p>
        </p:txBody>
      </p:sp>
      <p:sp>
        <p:nvSpPr>
          <p:cNvPr id="4" name="Freeform 3"/>
          <p:cNvSpPr/>
          <p:nvPr/>
        </p:nvSpPr>
        <p:spPr>
          <a:xfrm>
            <a:off x="2530981" y="2367113"/>
            <a:ext cx="6653856" cy="2499958"/>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54129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a:off x="8818179" y="4516284"/>
            <a:ext cx="142854" cy="47459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0874" y="4217876"/>
            <a:ext cx="141268" cy="42539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596" y="1341735"/>
            <a:ext cx="187974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Eventually ….</a:t>
            </a:r>
          </a:p>
        </p:txBody>
      </p:sp>
      <p:sp>
        <p:nvSpPr>
          <p:cNvPr id="3" name="Freeform 2"/>
          <p:cNvSpPr/>
          <p:nvPr/>
        </p:nvSpPr>
        <p:spPr>
          <a:xfrm>
            <a:off x="2245271" y="1879819"/>
            <a:ext cx="7142737" cy="3150741"/>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4238446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2164321" y="1229037"/>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027" y="2535366"/>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592" y="3789313"/>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79916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3"/>
          <p:cNvSpPr>
            <a:spLocks noGrp="1"/>
          </p:cNvSpPr>
          <p:nvPr>
            <p:ph idx="1"/>
          </p:nvPr>
        </p:nvSpPr>
        <p:spPr>
          <a:xfrm>
            <a:off x="2164321" y="1229037"/>
            <a:ext cx="4814001" cy="1352358"/>
          </a:xfrm>
        </p:spPr>
        <p:txBody>
          <a:bodyPr/>
          <a:lstStyle/>
          <a:p>
            <a:pPr marL="0" indent="0">
              <a:buNone/>
            </a:pPr>
            <a:r>
              <a:rPr lang="en-GB" altLang="en-US" sz="2400" dirty="0"/>
              <a:t>NNs use nonlinear </a:t>
            </a:r>
            <a:r>
              <a:rPr lang="en-GB" altLang="en-US" sz="2400" i="1" dirty="0"/>
              <a:t>f</a:t>
            </a:r>
            <a:r>
              <a:rPr lang="en-GB" altLang="en-US" sz="2400" dirty="0"/>
              <a:t>(x) so they</a:t>
            </a:r>
          </a:p>
          <a:p>
            <a:pPr marL="0" indent="0">
              <a:buNone/>
            </a:pPr>
            <a:r>
              <a:rPr lang="en-GB" altLang="en-US" sz="2400" dirty="0"/>
              <a:t>can draw complex boundaries,</a:t>
            </a:r>
          </a:p>
          <a:p>
            <a:pPr marL="0" indent="0">
              <a:buNone/>
            </a:pPr>
            <a:r>
              <a:rPr lang="en-GB" altLang="en-US" sz="2400" dirty="0"/>
              <a:t>but keep the data unchanged</a:t>
            </a: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909" y="2886153"/>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9091" y="3068691"/>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936525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34DE-E4AD-EB4D-8520-D352AE22D279}"/>
              </a:ext>
            </a:extLst>
          </p:cNvPr>
          <p:cNvSpPr>
            <a:spLocks noGrp="1"/>
          </p:cNvSpPr>
          <p:nvPr>
            <p:ph type="title"/>
          </p:nvPr>
        </p:nvSpPr>
        <p:spPr/>
        <p:txBody>
          <a:bodyPr/>
          <a:lstStyle/>
          <a:p>
            <a:r>
              <a:rPr lang="en-US" dirty="0"/>
              <a:t>Learning</a:t>
            </a:r>
          </a:p>
        </p:txBody>
      </p:sp>
      <p:sp>
        <p:nvSpPr>
          <p:cNvPr id="3" name="Content Placeholder 2">
            <a:extLst>
              <a:ext uri="{FF2B5EF4-FFF2-40B4-BE49-F238E27FC236}">
                <a16:creationId xmlns:a16="http://schemas.microsoft.com/office/drawing/2014/main" id="{E8121389-14BC-0B4C-A303-1B3947AB3B27}"/>
              </a:ext>
            </a:extLst>
          </p:cNvPr>
          <p:cNvSpPr>
            <a:spLocks noGrp="1"/>
          </p:cNvSpPr>
          <p:nvPr>
            <p:ph idx="1"/>
          </p:nvPr>
        </p:nvSpPr>
        <p:spPr/>
        <p:txBody>
          <a:bodyPr/>
          <a:lstStyle/>
          <a:p>
            <a:r>
              <a:rPr lang="en-US" dirty="0"/>
              <a:t>For a machine to learn a representation, it needs:</a:t>
            </a:r>
          </a:p>
          <a:p>
            <a:pPr lvl="1"/>
            <a:r>
              <a:rPr lang="en-US" dirty="0"/>
              <a:t>A data set</a:t>
            </a:r>
          </a:p>
          <a:p>
            <a:pPr lvl="1"/>
            <a:r>
              <a:rPr lang="en-US" dirty="0"/>
              <a:t>A model</a:t>
            </a:r>
          </a:p>
          <a:p>
            <a:pPr lvl="1"/>
            <a:r>
              <a:rPr lang="en-US" dirty="0"/>
              <a:t>A loss (or error or cost function)</a:t>
            </a:r>
          </a:p>
          <a:p>
            <a:pPr lvl="1"/>
            <a:r>
              <a:rPr lang="en-US" dirty="0"/>
              <a:t>An optimization method</a:t>
            </a:r>
          </a:p>
          <a:p>
            <a:pPr lvl="2"/>
            <a:r>
              <a:rPr lang="en-US" dirty="0"/>
              <a:t>It alters the parameters of the model to minimize its loss</a:t>
            </a:r>
          </a:p>
          <a:p>
            <a:r>
              <a:rPr lang="en-US" dirty="0"/>
              <a:t>It has been proven that NN thus constructed can in theory approximate any function, i.e. learn any representation</a:t>
            </a:r>
          </a:p>
        </p:txBody>
      </p:sp>
    </p:spTree>
    <p:extLst>
      <p:ext uri="{BB962C8B-B14F-4D97-AF65-F5344CB8AC3E}">
        <p14:creationId xmlns:p14="http://schemas.microsoft.com/office/powerpoint/2010/main" val="3133990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D0BB-E102-0E40-BE31-C5CAB5D9CFF4}"/>
              </a:ext>
            </a:extLst>
          </p:cNvPr>
          <p:cNvSpPr>
            <a:spLocks noGrp="1"/>
          </p:cNvSpPr>
          <p:nvPr>
            <p:ph type="title"/>
          </p:nvPr>
        </p:nvSpPr>
        <p:spPr/>
        <p:txBody>
          <a:bodyPr/>
          <a:lstStyle/>
          <a:p>
            <a:r>
              <a:rPr lang="en-US" dirty="0"/>
              <a:t>Cost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8C864A-97C7-F947-8E1E-1D212E21F75B}"/>
                  </a:ext>
                </a:extLst>
              </p:cNvPr>
              <p:cNvSpPr>
                <a:spLocks noGrp="1"/>
              </p:cNvSpPr>
              <p:nvPr>
                <p:ph idx="1"/>
              </p:nvPr>
            </p:nvSpPr>
            <p:spPr/>
            <p:txBody>
              <a:bodyPr/>
              <a:lstStyle/>
              <a:p>
                <a:r>
                  <a:rPr lang="en-US" dirty="0"/>
                  <a:t>Most classification networks use </a:t>
                </a:r>
                <a:r>
                  <a:rPr lang="en-US" b="1" dirty="0"/>
                  <a:t>cross-entropy</a:t>
                </a:r>
                <a:r>
                  <a:rPr lang="en-US" dirty="0"/>
                  <a:t> between training data (N samples) and modeled distribution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dirty="0"/>
                  <a:t>Where p is the real value and q is the value predicted by the model</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B8C864A-97C7-F947-8E1E-1D212E21F75B}"/>
                  </a:ext>
                </a:extLst>
              </p:cNvPr>
              <p:cNvSpPr>
                <a:spLocks noGrp="1" noRot="1" noChangeAspect="1" noMove="1" noResize="1" noEditPoints="1" noAdjustHandles="1" noChangeArrowheads="1" noChangeShapeType="1" noTextEdit="1"/>
              </p:cNvSpPr>
              <p:nvPr>
                <p:ph idx="1"/>
              </p:nvPr>
            </p:nvSpPr>
            <p:spPr>
              <a:blipFill>
                <a:blip r:embed="rId3"/>
                <a:stretch>
                  <a:fillRect l="-1086" t="-3509" r="-1206" b="-4971"/>
                </a:stretch>
              </a:blipFill>
            </p:spPr>
            <p:txBody>
              <a:bodyPr/>
              <a:lstStyle/>
              <a:p>
                <a:r>
                  <a:rPr lang="en-US">
                    <a:noFill/>
                  </a:rPr>
                  <a:t> </a:t>
                </a:r>
              </a:p>
            </p:txBody>
          </p:sp>
        </mc:Fallback>
      </mc:AlternateContent>
    </p:spTree>
    <p:extLst>
      <p:ext uri="{BB962C8B-B14F-4D97-AF65-F5344CB8AC3E}">
        <p14:creationId xmlns:p14="http://schemas.microsoft.com/office/powerpoint/2010/main" val="247250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E609-111C-5B4A-A85B-34CBC8457591}"/>
              </a:ext>
            </a:extLst>
          </p:cNvPr>
          <p:cNvSpPr>
            <a:spLocks noGrp="1"/>
          </p:cNvSpPr>
          <p:nvPr>
            <p:ph type="title"/>
          </p:nvPr>
        </p:nvSpPr>
        <p:spPr/>
        <p:txBody>
          <a:bodyPr/>
          <a:lstStyle/>
          <a:p>
            <a:r>
              <a:rPr lang="en-US" dirty="0"/>
              <a:t>Common Cost Functions</a:t>
            </a:r>
          </a:p>
        </p:txBody>
      </p:sp>
      <p:pic>
        <p:nvPicPr>
          <p:cNvPr id="1025" name="Picture 1" descr="page15image3820800">
            <a:extLst>
              <a:ext uri="{FF2B5EF4-FFF2-40B4-BE49-F238E27FC236}">
                <a16:creationId xmlns:a16="http://schemas.microsoft.com/office/drawing/2014/main" id="{5F6C5542-08C6-DC46-8DCF-1E88D3602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50" y="1919636"/>
            <a:ext cx="25019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5image3804000">
            <a:extLst>
              <a:ext uri="{FF2B5EF4-FFF2-40B4-BE49-F238E27FC236}">
                <a16:creationId xmlns:a16="http://schemas.microsoft.com/office/drawing/2014/main" id="{D70A3817-3B4E-204A-8E44-0FDB4E04E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465" y="1865512"/>
            <a:ext cx="24765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5image3839392">
            <a:extLst>
              <a:ext uri="{FF2B5EF4-FFF2-40B4-BE49-F238E27FC236}">
                <a16:creationId xmlns:a16="http://schemas.microsoft.com/office/drawing/2014/main" id="{5326BABB-4A2C-3543-9CED-AA3AFD39D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4835657"/>
            <a:ext cx="34163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15image3839168">
            <a:extLst>
              <a:ext uri="{FF2B5EF4-FFF2-40B4-BE49-F238E27FC236}">
                <a16:creationId xmlns:a16="http://schemas.microsoft.com/office/drawing/2014/main" id="{86B6981D-7F17-D14C-88A9-14E04346B2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7350" y="3755223"/>
            <a:ext cx="4876800" cy="698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32DFEC-2169-B049-A885-17FE0E05D649}"/>
              </a:ext>
            </a:extLst>
          </p:cNvPr>
          <p:cNvSpPr txBox="1"/>
          <p:nvPr/>
        </p:nvSpPr>
        <p:spPr>
          <a:xfrm>
            <a:off x="1122135" y="1919636"/>
            <a:ext cx="3810000" cy="523220"/>
          </a:xfrm>
          <a:prstGeom prst="rect">
            <a:avLst/>
          </a:prstGeom>
          <a:noFill/>
        </p:spPr>
        <p:txBody>
          <a:bodyPr wrap="square" rtlCol="0">
            <a:spAutoFit/>
          </a:bodyPr>
          <a:lstStyle/>
          <a:p>
            <a:r>
              <a:rPr lang="en-US" sz="2800" dirty="0"/>
              <a:t>For regression problems</a:t>
            </a:r>
          </a:p>
        </p:txBody>
      </p:sp>
      <p:sp>
        <p:nvSpPr>
          <p:cNvPr id="12" name="TextBox 11">
            <a:extLst>
              <a:ext uri="{FF2B5EF4-FFF2-40B4-BE49-F238E27FC236}">
                <a16:creationId xmlns:a16="http://schemas.microsoft.com/office/drawing/2014/main" id="{89760A1F-4A52-1D40-91AE-B92A52C6EB91}"/>
              </a:ext>
            </a:extLst>
          </p:cNvPr>
          <p:cNvSpPr txBox="1"/>
          <p:nvPr/>
        </p:nvSpPr>
        <p:spPr>
          <a:xfrm>
            <a:off x="1122135" y="3732530"/>
            <a:ext cx="4081236" cy="523220"/>
          </a:xfrm>
          <a:prstGeom prst="rect">
            <a:avLst/>
          </a:prstGeom>
          <a:noFill/>
        </p:spPr>
        <p:txBody>
          <a:bodyPr wrap="square" rtlCol="0">
            <a:spAutoFit/>
          </a:bodyPr>
          <a:lstStyle/>
          <a:p>
            <a:r>
              <a:rPr lang="en-US" sz="2800" dirty="0"/>
              <a:t>For classification problems</a:t>
            </a:r>
          </a:p>
        </p:txBody>
      </p:sp>
    </p:spTree>
    <p:extLst>
      <p:ext uri="{BB962C8B-B14F-4D97-AF65-F5344CB8AC3E}">
        <p14:creationId xmlns:p14="http://schemas.microsoft.com/office/powerpoint/2010/main" val="23583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p:txBody>
          <a:bodyPr/>
          <a:lstStyle/>
          <a:p>
            <a:r>
              <a:rPr lang="en-US" dirty="0"/>
              <a:t>Still just pretending?</a:t>
            </a:r>
          </a:p>
        </p:txBody>
      </p:sp>
      <p:sp>
        <p:nvSpPr>
          <p:cNvPr id="3" name="Content Placeholder 2">
            <a:extLst>
              <a:ext uri="{FF2B5EF4-FFF2-40B4-BE49-F238E27FC236}">
                <a16:creationId xmlns:a16="http://schemas.microsoft.com/office/drawing/2014/main" id="{1CFC1B21-3B00-924A-8507-B76E91EA121C}"/>
              </a:ext>
            </a:extLst>
          </p:cNvPr>
          <p:cNvSpPr>
            <a:spLocks noGrp="1"/>
          </p:cNvSpPr>
          <p:nvPr>
            <p:ph idx="1"/>
          </p:nvPr>
        </p:nvSpPr>
        <p:spPr/>
        <p:txBody>
          <a:bodyPr/>
          <a:lstStyle/>
          <a:p>
            <a:r>
              <a:rPr lang="en-US" dirty="0">
                <a:hlinkClick r:id="rId2"/>
              </a:rPr>
              <a:t>Google Duplex</a:t>
            </a:r>
            <a:endParaRPr lang="en-US" dirty="0"/>
          </a:p>
          <a:p>
            <a:r>
              <a:rPr lang="en-US" dirty="0">
                <a:hlinkClick r:id="rId3"/>
              </a:rPr>
              <a:t>What next?</a:t>
            </a:r>
            <a:endParaRPr lang="en-US" dirty="0"/>
          </a:p>
          <a:p>
            <a:pPr marL="0" indent="0">
              <a:buNone/>
            </a:pPr>
            <a:endParaRPr lang="en-US" dirty="0"/>
          </a:p>
        </p:txBody>
      </p:sp>
    </p:spTree>
    <p:extLst>
      <p:ext uri="{BB962C8B-B14F-4D97-AF65-F5344CB8AC3E}">
        <p14:creationId xmlns:p14="http://schemas.microsoft.com/office/powerpoint/2010/main" val="208831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p:txBody>
          <a:bodyPr/>
          <a:lstStyle/>
          <a:p>
            <a:r>
              <a:rPr lang="en-US" dirty="0"/>
              <a:t>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p:txBody>
              <a:bodyPr>
                <a:normAutofit fontScale="92500" lnSpcReduction="20000"/>
              </a:bodyPr>
              <a:lstStyle/>
              <a:p>
                <a:r>
                  <a:rPr lang="en-US" dirty="0"/>
                  <a:t>Optimization refers to the method used to change the parameters.</a:t>
                </a:r>
              </a:p>
              <a:p>
                <a:r>
                  <a:rPr lang="en-US" dirty="0"/>
                  <a:t>Modern network use </a:t>
                </a:r>
                <a:r>
                  <a:rPr lang="en-US" b="1" dirty="0"/>
                  <a:t>Stochastic Gradient Descent </a:t>
                </a:r>
                <a:r>
                  <a:rPr lang="en-US" dirty="0"/>
                  <a:t>(SGD)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r>
                        <a:rPr lang="en-US" i="1" smtClean="0">
                          <a:latin typeface="Cambria Math" panose="02040503050406030204" pitchFamily="18" charset="0"/>
                        </a:rPr>
                        <m:t>𝑤</m:t>
                      </m:r>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oMath>
                  </m:oMathPara>
                </a14:m>
                <a:endParaRPr lang="en-US" dirty="0"/>
              </a:p>
              <a:p>
                <a:pPr marL="0" indent="0" algn="ctr">
                  <a:buNone/>
                </a:pP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oMath>
                </a14:m>
                <a:r>
                  <a:rPr lang="en-US" dirty="0"/>
                  <a:t>is the learning rate</a:t>
                </a:r>
              </a:p>
              <a:p>
                <a:pPr marL="0" indent="0" algn="ctr">
                  <a:buNone/>
                </a:pPr>
                <a:endParaRPr lang="en-US" dirty="0"/>
              </a:p>
              <a:p>
                <a:pPr lvl="1"/>
                <a:r>
                  <a:rPr lang="en-US" b="0" dirty="0"/>
                  <a:t>Batch or </a:t>
                </a:r>
                <a:r>
                  <a:rPr lang="en-US" dirty="0"/>
                  <a:t>full gradient requires the computation of the gradient across the full data set</a:t>
                </a:r>
              </a:p>
              <a:p>
                <a:pPr lvl="1"/>
                <a:r>
                  <a:rPr lang="en-US" dirty="0"/>
                  <a:t>Stochastic gradient is an estimate obtained on a </a:t>
                </a:r>
                <a:r>
                  <a:rPr lang="en-US" b="1" dirty="0"/>
                  <a:t>minibatch</a:t>
                </a:r>
                <a:r>
                  <a:rPr lang="en-US" dirty="0"/>
                  <a:t> of </a:t>
                </a:r>
                <a:r>
                  <a:rPr lang="en-US" b="1" dirty="0"/>
                  <a:t>random </a:t>
                </a:r>
                <a:r>
                  <a:rPr lang="en-US" dirty="0"/>
                  <a:t>samples from the training set</a:t>
                </a:r>
              </a:p>
              <a:p>
                <a:r>
                  <a:rPr lang="en-US" dirty="0"/>
                  <a:t>Full batch is slow on large data sets and unreliable b/c of local minima</a:t>
                </a:r>
              </a:p>
              <a:p>
                <a:r>
                  <a:rPr lang="en-US" dirty="0"/>
                  <a:t>SGD solves both problems (in theory)</a:t>
                </a:r>
              </a:p>
            </p:txBody>
          </p:sp>
        </mc:Choice>
        <mc:Fallback xmlns="">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blipFill>
                <a:blip r:embed="rId3"/>
                <a:stretch>
                  <a:fillRect l="-844" t="-3801" b="-877"/>
                </a:stretch>
              </a:blipFill>
            </p:spPr>
            <p:txBody>
              <a:bodyPr/>
              <a:lstStyle/>
              <a:p>
                <a:r>
                  <a:rPr lang="en-US">
                    <a:noFill/>
                  </a:rPr>
                  <a:t> </a:t>
                </a:r>
              </a:p>
            </p:txBody>
          </p:sp>
        </mc:Fallback>
      </mc:AlternateContent>
    </p:spTree>
    <p:extLst>
      <p:ext uri="{BB962C8B-B14F-4D97-AF65-F5344CB8AC3E}">
        <p14:creationId xmlns:p14="http://schemas.microsoft.com/office/powerpoint/2010/main" val="415221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923" y="687455"/>
            <a:ext cx="7802155" cy="6006772"/>
          </a:xfrm>
          <a:prstGeom prst="rect">
            <a:avLst/>
          </a:prstGeom>
        </p:spPr>
      </p:pic>
    </p:spTree>
    <p:extLst>
      <p:ext uri="{BB962C8B-B14F-4D97-AF65-F5344CB8AC3E}">
        <p14:creationId xmlns:p14="http://schemas.microsoft.com/office/powerpoint/2010/main" val="118820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447C-A4AB-A340-8F9B-952326943FA4}"/>
              </a:ext>
            </a:extLst>
          </p:cNvPr>
          <p:cNvSpPr>
            <a:spLocks noGrp="1"/>
          </p:cNvSpPr>
          <p:nvPr>
            <p:ph type="title"/>
          </p:nvPr>
        </p:nvSpPr>
        <p:spPr/>
        <p:txBody>
          <a:bodyPr/>
          <a:lstStyle/>
          <a:p>
            <a:r>
              <a:rPr lang="en-US" dirty="0"/>
              <a:t>SGD in 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C5614F-BFC8-E145-9163-9420609ED745}"/>
                  </a:ext>
                </a:extLst>
              </p:cNvPr>
              <p:cNvSpPr>
                <a:spLocks noGrp="1"/>
              </p:cNvSpPr>
              <p:nvPr>
                <p:ph idx="1"/>
              </p:nvPr>
            </p:nvSpPr>
            <p:spPr/>
            <p:txBody>
              <a:bodyPr/>
              <a:lstStyle/>
              <a:p>
                <a:r>
                  <a:rPr lang="en-US" dirty="0">
                    <a:latin typeface="Cambria Math" panose="02040503050406030204" pitchFamily="18" charset="0"/>
                  </a:rPr>
                  <a:t>The learning rate decreases as we iterate.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latin typeface="Cambria Math" panose="02040503050406030204" pitchFamily="18" charset="0"/>
                  </a:rPr>
                  <a:t> is the decay rate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oMath>
                  </m:oMathPara>
                </a14:m>
                <a:endParaRPr lang="en-US" dirty="0">
                  <a:latin typeface="Cambria Math" panose="02040503050406030204" pitchFamily="18" charset="0"/>
                </a:endParaRPr>
              </a:p>
              <a:p>
                <a:pPr marL="457200" lvl="1" indent="0">
                  <a:buNone/>
                </a:pPr>
                <a:r>
                  <a:rPr lang="en-US" dirty="0">
                    <a:latin typeface="Cambria Math" panose="02040503050406030204" pitchFamily="18" charset="0"/>
                  </a:rPr>
                  <a:t>This aims to compensate for noise introduced by mini-batch samples</a:t>
                </a:r>
              </a:p>
              <a:p>
                <a:r>
                  <a:rPr lang="en-US" dirty="0">
                    <a:latin typeface="Cambria Math" panose="02040503050406030204" pitchFamily="18" charset="0"/>
                  </a:rPr>
                  <a:t>SGD can be slow, so we introduce a concept of “velocity”, i.e.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pPr marL="457200"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is the momentum: the larger it is, the larger the effect of previous gradients</a:t>
                </a:r>
              </a:p>
              <a:p>
                <a:r>
                  <a:rPr lang="en-US" dirty="0"/>
                  <a:t>The idea is to accelerate the gradient descent and reduce the effect of “noise”</a:t>
                </a:r>
              </a:p>
              <a:p>
                <a:pPr marL="0" indent="0">
                  <a:buNone/>
                </a:pPr>
                <a:r>
                  <a:rPr lang="en-US" dirty="0">
                    <a:hlinkClick r:id="rId3"/>
                  </a:rPr>
                  <a:t>https://distill.pub/2017/momentum/</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6EC5614F-BFC8-E145-9163-9420609ED745}"/>
                  </a:ext>
                </a:extLst>
              </p:cNvPr>
              <p:cNvSpPr>
                <a:spLocks noGrp="1" noRot="1" noChangeAspect="1" noMove="1" noResize="1" noEditPoints="1" noAdjustHandles="1" noChangeArrowheads="1" noChangeShapeType="1" noTextEdit="1"/>
              </p:cNvSpPr>
              <p:nvPr>
                <p:ph idx="1"/>
              </p:nvPr>
            </p:nvSpPr>
            <p:spPr>
              <a:blipFill>
                <a:blip r:embed="rId4"/>
                <a:stretch>
                  <a:fillRect l="-1086" t="-2632" r="-1689" b="-3216"/>
                </a:stretch>
              </a:blipFill>
            </p:spPr>
            <p:txBody>
              <a:bodyPr/>
              <a:lstStyle/>
              <a:p>
                <a:r>
                  <a:rPr lang="en-US">
                    <a:noFill/>
                  </a:rPr>
                  <a:t> </a:t>
                </a:r>
              </a:p>
            </p:txBody>
          </p:sp>
        </mc:Fallback>
      </mc:AlternateContent>
    </p:spTree>
    <p:extLst>
      <p:ext uri="{BB962C8B-B14F-4D97-AF65-F5344CB8AC3E}">
        <p14:creationId xmlns:p14="http://schemas.microsoft.com/office/powerpoint/2010/main" val="7907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94F0-CD0C-D544-9697-0D02B48E5701}"/>
              </a:ext>
            </a:extLst>
          </p:cNvPr>
          <p:cNvSpPr>
            <a:spLocks noGrp="1"/>
          </p:cNvSpPr>
          <p:nvPr>
            <p:ph type="title"/>
          </p:nvPr>
        </p:nvSpPr>
        <p:spPr/>
        <p:txBody>
          <a:bodyPr/>
          <a:lstStyle/>
          <a:p>
            <a:r>
              <a:rPr lang="en-US" dirty="0"/>
              <a:t>SGD for Humans</a:t>
            </a:r>
          </a:p>
        </p:txBody>
      </p:sp>
      <p:sp>
        <p:nvSpPr>
          <p:cNvPr id="3" name="Content Placeholder 2">
            <a:extLst>
              <a:ext uri="{FF2B5EF4-FFF2-40B4-BE49-F238E27FC236}">
                <a16:creationId xmlns:a16="http://schemas.microsoft.com/office/drawing/2014/main" id="{60F3029F-B34E-4E4B-A425-3CB1CACB453D}"/>
              </a:ext>
            </a:extLst>
          </p:cNvPr>
          <p:cNvSpPr>
            <a:spLocks noGrp="1"/>
          </p:cNvSpPr>
          <p:nvPr>
            <p:ph idx="1"/>
          </p:nvPr>
        </p:nvSpPr>
        <p:spPr/>
        <p:txBody>
          <a:bodyPr/>
          <a:lstStyle/>
          <a:p>
            <a:pPr marL="514350" indent="-514350">
              <a:buFont typeface="+mj-lt"/>
              <a:buAutoNum type="arabicPeriod"/>
            </a:pPr>
            <a:r>
              <a:rPr lang="en-US" dirty="0"/>
              <a:t>Input learning rate, momentum, initial set of weights and biases, initial velocity</a:t>
            </a:r>
          </a:p>
          <a:p>
            <a:pPr marL="514350" indent="-514350">
              <a:buFont typeface="+mj-lt"/>
              <a:buAutoNum type="arabicPeriod"/>
            </a:pPr>
            <a:r>
              <a:rPr lang="en-US" dirty="0"/>
              <a:t>While stopping criterion (e.g. error value, n. of iterations) not met</a:t>
            </a:r>
          </a:p>
          <a:p>
            <a:pPr marL="971550" lvl="1" indent="-514350">
              <a:buFont typeface="+mj-lt"/>
              <a:buAutoNum type="arabicPeriod"/>
            </a:pPr>
            <a:r>
              <a:rPr lang="en-US" dirty="0"/>
              <a:t>Sample a minibatch from training set and relative targets</a:t>
            </a:r>
          </a:p>
          <a:p>
            <a:pPr marL="971550" lvl="1" indent="-514350">
              <a:buFont typeface="+mj-lt"/>
              <a:buAutoNum type="arabicPeriod"/>
            </a:pPr>
            <a:r>
              <a:rPr lang="en-US" dirty="0"/>
              <a:t>Predict the output (forward pass)</a:t>
            </a:r>
          </a:p>
          <a:p>
            <a:pPr marL="971550" lvl="1" indent="-514350">
              <a:buFont typeface="+mj-lt"/>
              <a:buAutoNum type="arabicPeriod"/>
            </a:pPr>
            <a:r>
              <a:rPr lang="en-US" dirty="0"/>
              <a:t>Compute the error</a:t>
            </a:r>
          </a:p>
          <a:p>
            <a:pPr marL="971550" lvl="1" indent="-514350">
              <a:buFont typeface="+mj-lt"/>
              <a:buAutoNum type="arabicPeriod"/>
            </a:pPr>
            <a:r>
              <a:rPr lang="en-US" dirty="0"/>
              <a:t>Compute gradient estimate (backward pass)</a:t>
            </a:r>
          </a:p>
          <a:p>
            <a:pPr marL="971550" lvl="1" indent="-514350">
              <a:buFont typeface="+mj-lt"/>
              <a:buAutoNum type="arabicPeriod"/>
            </a:pPr>
            <a:r>
              <a:rPr lang="en-US" dirty="0"/>
              <a:t>Compute the velocity (backward pass – cont.)</a:t>
            </a:r>
          </a:p>
          <a:p>
            <a:pPr marL="971550" lvl="1" indent="-514350">
              <a:buFont typeface="+mj-lt"/>
              <a:buAutoNum type="arabicPeriod"/>
            </a:pPr>
            <a:r>
              <a:rPr lang="en-US" dirty="0"/>
              <a:t>Update the parameters</a:t>
            </a:r>
          </a:p>
          <a:p>
            <a:pPr marL="514350" indent="-514350">
              <a:buFont typeface="+mj-lt"/>
              <a:buAutoNum type="arabicPeriod"/>
            </a:pPr>
            <a:r>
              <a:rPr lang="en-US" dirty="0"/>
              <a:t>End while</a:t>
            </a:r>
          </a:p>
        </p:txBody>
      </p:sp>
    </p:spTree>
    <p:extLst>
      <p:ext uri="{BB962C8B-B14F-4D97-AF65-F5344CB8AC3E}">
        <p14:creationId xmlns:p14="http://schemas.microsoft.com/office/powerpoint/2010/main" val="1002200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p:txBody>
          <a:bodyPr/>
          <a:lstStyle/>
          <a:p>
            <a:r>
              <a:rPr lang="en-US" dirty="0"/>
              <a:t>Back-Propagation (the backward pass)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p:txBody>
              <a:bodyPr>
                <a:normAutofit lnSpcReduction="10000"/>
              </a:bodyPr>
              <a:lstStyle/>
              <a:p>
                <a:r>
                  <a:rPr lang="en-US" dirty="0"/>
                  <a:t>Back-Propagation is a method to </a:t>
                </a:r>
                <a:r>
                  <a:rPr lang="en-US" b="1" dirty="0"/>
                  <a:t>compute the gradient of composite functions</a:t>
                </a:r>
              </a:p>
              <a:p>
                <a:r>
                  <a:rPr lang="en-US" dirty="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𝑑𝑥</m:t>
                          </m:r>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den>
                          </m:f>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blipFill>
                <a:blip r:embed="rId2"/>
                <a:stretch>
                  <a:fillRect l="-965" t="-3509" r="-483" b="-47368"/>
                </a:stretch>
              </a:blipFill>
            </p:spPr>
            <p:txBody>
              <a:bodyPr/>
              <a:lstStyle/>
              <a:p>
                <a:r>
                  <a:rPr lang="en-US">
                    <a:noFill/>
                  </a:rPr>
                  <a:t> </a:t>
                </a:r>
              </a:p>
            </p:txBody>
          </p:sp>
        </mc:Fallback>
      </mc:AlternateContent>
    </p:spTree>
    <p:extLst>
      <p:ext uri="{BB962C8B-B14F-4D97-AF65-F5344CB8AC3E}">
        <p14:creationId xmlns:p14="http://schemas.microsoft.com/office/powerpoint/2010/main" val="3123559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8874" y="317334"/>
            <a:ext cx="5436721" cy="6258551"/>
          </a:xfrm>
          <a:prstGeom prst="rect">
            <a:avLst/>
          </a:prstGeom>
        </p:spPr>
      </p:pic>
      <p:sp>
        <p:nvSpPr>
          <p:cNvPr id="2" name="Title 1">
            <a:extLst>
              <a:ext uri="{FF2B5EF4-FFF2-40B4-BE49-F238E27FC236}">
                <a16:creationId xmlns:a16="http://schemas.microsoft.com/office/drawing/2014/main" id="{BF89A16A-58D3-0443-BF18-6E63125E1080}"/>
              </a:ext>
            </a:extLst>
          </p:cNvPr>
          <p:cNvSpPr>
            <a:spLocks noGrp="1"/>
          </p:cNvSpPr>
          <p:nvPr>
            <p:ph type="title"/>
          </p:nvPr>
        </p:nvSpPr>
        <p:spPr/>
        <p:txBody>
          <a:bodyPr/>
          <a:lstStyle/>
          <a:p>
            <a:r>
              <a:rPr lang="en-US" dirty="0"/>
              <a:t>Example with MSE</a:t>
            </a:r>
          </a:p>
        </p:txBody>
      </p:sp>
      <p:sp>
        <p:nvSpPr>
          <p:cNvPr id="5" name="Text Placeholder 4">
            <a:extLst>
              <a:ext uri="{FF2B5EF4-FFF2-40B4-BE49-F238E27FC236}">
                <a16:creationId xmlns:a16="http://schemas.microsoft.com/office/drawing/2014/main" id="{A8CE8392-F4C6-EC4D-AE32-329878EECA63}"/>
              </a:ext>
            </a:extLst>
          </p:cNvPr>
          <p:cNvSpPr>
            <a:spLocks noGrp="1"/>
          </p:cNvSpPr>
          <p:nvPr>
            <p:ph type="body" sz="half" idx="2"/>
          </p:nvPr>
        </p:nvSpPr>
        <p:spPr/>
        <p:txBody>
          <a:bodyPr/>
          <a:lstStyle/>
          <a:p>
            <a:r>
              <a:rPr lang="en-US" dirty="0"/>
              <a:t>Cost function is MSE</a:t>
            </a:r>
          </a:p>
          <a:p>
            <a:r>
              <a:rPr lang="en-US" dirty="0"/>
              <a:t>Activation of output is </a:t>
            </a:r>
            <a:r>
              <a:rPr lang="en-US" dirty="0" err="1"/>
              <a:t>softmax</a:t>
            </a:r>
            <a:endParaRPr lang="en-US" dirty="0"/>
          </a:p>
          <a:p>
            <a:r>
              <a:rPr lang="en-US" dirty="0"/>
              <a:t>Activation of hidden layer is tanh</a:t>
            </a:r>
          </a:p>
        </p:txBody>
      </p:sp>
      <p:sp>
        <p:nvSpPr>
          <p:cNvPr id="6" name="TextBox 5">
            <a:extLst>
              <a:ext uri="{FF2B5EF4-FFF2-40B4-BE49-F238E27FC236}">
                <a16:creationId xmlns:a16="http://schemas.microsoft.com/office/drawing/2014/main" id="{A35FD20F-2E56-684A-AB0C-6AE8F9D6ABF5}"/>
              </a:ext>
            </a:extLst>
          </p:cNvPr>
          <p:cNvSpPr txBox="1"/>
          <p:nvPr/>
        </p:nvSpPr>
        <p:spPr>
          <a:xfrm>
            <a:off x="4862512" y="1959820"/>
            <a:ext cx="1205874" cy="369332"/>
          </a:xfrm>
          <a:prstGeom prst="rect">
            <a:avLst/>
          </a:prstGeom>
          <a:noFill/>
        </p:spPr>
        <p:txBody>
          <a:bodyPr wrap="square" rtlCol="0">
            <a:spAutoFit/>
          </a:bodyPr>
          <a:lstStyle/>
          <a:p>
            <a:r>
              <a:rPr lang="en-US" dirty="0"/>
              <a:t>Output</a:t>
            </a:r>
          </a:p>
        </p:txBody>
      </p:sp>
      <p:sp>
        <p:nvSpPr>
          <p:cNvPr id="7" name="TextBox 6">
            <a:extLst>
              <a:ext uri="{FF2B5EF4-FFF2-40B4-BE49-F238E27FC236}">
                <a16:creationId xmlns:a16="http://schemas.microsoft.com/office/drawing/2014/main" id="{671A0D4E-6558-A94E-B79B-534A0C69D6C5}"/>
              </a:ext>
            </a:extLst>
          </p:cNvPr>
          <p:cNvSpPr txBox="1"/>
          <p:nvPr/>
        </p:nvSpPr>
        <p:spPr>
          <a:xfrm>
            <a:off x="4862512" y="4952998"/>
            <a:ext cx="1205874" cy="369332"/>
          </a:xfrm>
          <a:prstGeom prst="rect">
            <a:avLst/>
          </a:prstGeom>
          <a:noFill/>
        </p:spPr>
        <p:txBody>
          <a:bodyPr wrap="square" rtlCol="0">
            <a:spAutoFit/>
          </a:bodyPr>
          <a:lstStyle/>
          <a:p>
            <a:r>
              <a:rPr lang="en-US" dirty="0"/>
              <a:t>Hidden</a:t>
            </a:r>
          </a:p>
        </p:txBody>
      </p:sp>
    </p:spTree>
    <p:extLst>
      <p:ext uri="{BB962C8B-B14F-4D97-AF65-F5344CB8AC3E}">
        <p14:creationId xmlns:p14="http://schemas.microsoft.com/office/powerpoint/2010/main" val="180869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Propagation on a Graph</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dirty="0"/>
                  <a:t>Compute loss</a:t>
                </a:r>
              </a:p>
              <a:p>
                <a:pPr marL="285750" indent="-285750">
                  <a:buFont typeface="Arial" panose="020B0604020202020204" pitchFamily="34" charset="0"/>
                  <a:buChar char="•"/>
                </a:pPr>
                <a:r>
                  <a:rPr lang="en-US" b="0" dirty="0"/>
                  <a:t>Compute gradient and propagate backwards where/when needed</a:t>
                </a:r>
              </a:p>
              <a:p>
                <a:r>
                  <a:rPr lang="en-US" dirty="0"/>
                  <a:t>Symbol-to-Symbol differentiation, used by</a:t>
                </a:r>
              </a:p>
              <a:p>
                <a:r>
                  <a:rPr lang="en-US" dirty="0"/>
                  <a:t>TensorFlow, CNTK, Theano </a:t>
                </a:r>
                <a:endParaRPr lang="en-US" b="0" dirty="0"/>
              </a:p>
            </p:txBody>
          </p:sp>
        </mc:Choice>
        <mc:Fallback xmlns="">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1319" b="-1754"/>
                </a:stretch>
              </a:blipFill>
            </p:spPr>
            <p:txBody>
              <a:bodyPr/>
              <a:lstStyle/>
              <a:p>
                <a:r>
                  <a:rPr lang="en-US">
                    <a:noFill/>
                  </a:rPr>
                  <a:t> </a:t>
                </a:r>
              </a:p>
            </p:txBody>
          </p:sp>
        </mc:Fallback>
      </mc:AlternateContent>
    </p:spTree>
    <p:extLst>
      <p:ext uri="{BB962C8B-B14F-4D97-AF65-F5344CB8AC3E}">
        <p14:creationId xmlns:p14="http://schemas.microsoft.com/office/powerpoint/2010/main" val="2272196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AC8-4DA5-7E46-950E-02E293C3BBE9}"/>
              </a:ext>
            </a:extLst>
          </p:cNvPr>
          <p:cNvSpPr>
            <a:spLocks noGrp="1"/>
          </p:cNvSpPr>
          <p:nvPr>
            <p:ph type="title"/>
          </p:nvPr>
        </p:nvSpPr>
        <p:spPr/>
        <p:txBody>
          <a:bodyPr/>
          <a:lstStyle/>
          <a:p>
            <a:r>
              <a:rPr lang="en-US" dirty="0"/>
              <a:t>Computational Graphs</a:t>
            </a:r>
          </a:p>
        </p:txBody>
      </p:sp>
      <p:pic>
        <p:nvPicPr>
          <p:cNvPr id="1025" name="Picture 1" descr="page23image3850816">
            <a:extLst>
              <a:ext uri="{FF2B5EF4-FFF2-40B4-BE49-F238E27FC236}">
                <a16:creationId xmlns:a16="http://schemas.microsoft.com/office/drawing/2014/main" id="{A1CAB0D9-FF5F-5349-9959-306AA73BC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563" y="1690688"/>
            <a:ext cx="3823607" cy="4169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4image3826848">
            <a:extLst>
              <a:ext uri="{FF2B5EF4-FFF2-40B4-BE49-F238E27FC236}">
                <a16:creationId xmlns:a16="http://schemas.microsoft.com/office/drawing/2014/main" id="{49074F5F-1984-CB48-A09D-882BEA977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459" y="1690688"/>
            <a:ext cx="4897492" cy="3273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8333F-48B8-B947-9D3B-5D9E6AF1BE6A}"/>
              </a:ext>
            </a:extLst>
          </p:cNvPr>
          <p:cNvSpPr txBox="1"/>
          <p:nvPr/>
        </p:nvSpPr>
        <p:spPr>
          <a:xfrm>
            <a:off x="664029" y="6085114"/>
            <a:ext cx="3494314" cy="646331"/>
          </a:xfrm>
          <a:prstGeom prst="rect">
            <a:avLst/>
          </a:prstGeom>
          <a:noFill/>
        </p:spPr>
        <p:txBody>
          <a:bodyPr wrap="square" rtlCol="0">
            <a:spAutoFit/>
          </a:bodyPr>
          <a:lstStyle/>
          <a:p>
            <a:r>
              <a:rPr lang="en-US" dirty="0"/>
              <a:t>A single-hidden-layer NN with x-entropy loss and </a:t>
            </a:r>
            <a:r>
              <a:rPr lang="en-US" dirty="0" err="1"/>
              <a:t>softmax</a:t>
            </a:r>
            <a:r>
              <a:rPr lang="en-US" dirty="0"/>
              <a:t> output</a:t>
            </a:r>
          </a:p>
        </p:txBody>
      </p:sp>
      <p:sp>
        <p:nvSpPr>
          <p:cNvPr id="8" name="TextBox 7">
            <a:extLst>
              <a:ext uri="{FF2B5EF4-FFF2-40B4-BE49-F238E27FC236}">
                <a16:creationId xmlns:a16="http://schemas.microsoft.com/office/drawing/2014/main" id="{54C9CC5C-F393-BD4D-B64B-AC1564EE0D7F}"/>
              </a:ext>
            </a:extLst>
          </p:cNvPr>
          <p:cNvSpPr txBox="1"/>
          <p:nvPr/>
        </p:nvSpPr>
        <p:spPr>
          <a:xfrm>
            <a:off x="6068048" y="5116285"/>
            <a:ext cx="3494314" cy="923330"/>
          </a:xfrm>
          <a:prstGeom prst="rect">
            <a:avLst/>
          </a:prstGeom>
          <a:noFill/>
        </p:spPr>
        <p:txBody>
          <a:bodyPr wrap="square" rtlCol="0">
            <a:spAutoFit/>
          </a:bodyPr>
          <a:lstStyle/>
          <a:p>
            <a:r>
              <a:rPr lang="en-US" dirty="0"/>
              <a:t>An example of efficient BP:</a:t>
            </a:r>
          </a:p>
          <a:p>
            <a:r>
              <a:rPr lang="en-US" dirty="0"/>
              <a:t>Each node keeps the value of V and the gradient of J </a:t>
            </a:r>
            <a:r>
              <a:rPr lang="en-US" dirty="0" err="1"/>
              <a:t>wrt</a:t>
            </a:r>
            <a:r>
              <a:rPr lang="en-US" dirty="0"/>
              <a:t> to V</a:t>
            </a:r>
          </a:p>
        </p:txBody>
      </p:sp>
    </p:spTree>
    <p:extLst>
      <p:ext uri="{BB962C8B-B14F-4D97-AF65-F5344CB8AC3E}">
        <p14:creationId xmlns:p14="http://schemas.microsoft.com/office/powerpoint/2010/main" val="582087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9053-ABE7-8D43-BAC0-65481FB3AB96}"/>
              </a:ext>
            </a:extLst>
          </p:cNvPr>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3CDA95-7030-274A-BF5E-5BBD1C022138}"/>
                  </a:ext>
                </a:extLst>
              </p:cNvPr>
              <p:cNvSpPr>
                <a:spLocks noGrp="1"/>
              </p:cNvSpPr>
              <p:nvPr>
                <p:ph idx="1"/>
              </p:nvPr>
            </p:nvSpPr>
            <p:spPr/>
            <p:txBody>
              <a:bodyPr/>
              <a:lstStyle/>
              <a:p>
                <a:r>
                  <a:rPr lang="en-US" dirty="0"/>
                  <a:t>Methods to avoid overfitting</a:t>
                </a:r>
              </a:p>
              <a:p>
                <a:r>
                  <a:rPr lang="en-US" dirty="0"/>
                  <a:t>Norm-based, change the loss function, e.g.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ad>
                        <m:radPr>
                          <m:degHide m:val="on"/>
                          <m:ctrlPr>
                            <a:rPr lang="en-US" b="0" i="1" smtClean="0">
                              <a:latin typeface="Cambria Math" panose="02040503050406030204" pitchFamily="18" charset="0"/>
                              <a:ea typeface="Cambria Math" panose="02040503050406030204" pitchFamily="18" charset="0"/>
                            </a:rPr>
                          </m:ctrlPr>
                        </m:radPr>
                        <m:deg/>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𝑗</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up>
                                  <m:r>
                                    <a:rPr lang="en-US" b="0" i="1" smtClean="0">
                                      <a:latin typeface="Cambria Math" panose="02040503050406030204" pitchFamily="18" charset="0"/>
                                      <a:ea typeface="Cambria Math" panose="02040503050406030204" pitchFamily="18" charset="0"/>
                                    </a:rPr>
                                    <m:t>2</m:t>
                                  </m:r>
                                </m:sup>
                              </m:sSubSup>
                            </m:e>
                          </m:nary>
                        </m:e>
                      </m:rad>
                    </m:oMath>
                  </m:oMathPara>
                </a14:m>
                <a:endParaRPr lang="en-US" dirty="0"/>
              </a:p>
              <a:p>
                <a:pPr marL="457200" lvl="1" indent="0">
                  <a:buNone/>
                </a:pPr>
                <a:r>
                  <a:rPr lang="en-US" dirty="0"/>
                  <a:t>Adds a “complexity” penalty, penalizes large weights</a:t>
                </a:r>
              </a:p>
              <a:p>
                <a:r>
                  <a:rPr lang="en-US" dirty="0"/>
                  <a:t>Stochastic, e.g. dropout	</a:t>
                </a:r>
              </a:p>
              <a:p>
                <a:pPr lvl="1"/>
                <a:r>
                  <a:rPr lang="en-US" dirty="0"/>
                  <a:t>Randomly sets the output of a percentage of nodes in a layer to 0</a:t>
                </a:r>
              </a:p>
              <a:p>
                <a:pPr lvl="1"/>
                <a:r>
                  <a:rPr lang="en-US" dirty="0"/>
                  <a:t>Commonly used in DNNs to create faster, sparser models</a:t>
                </a:r>
              </a:p>
            </p:txBody>
          </p:sp>
        </mc:Choice>
        <mc:Fallback xmlns="">
          <p:sp>
            <p:nvSpPr>
              <p:cNvPr id="3" name="Content Placeholder 2">
                <a:extLst>
                  <a:ext uri="{FF2B5EF4-FFF2-40B4-BE49-F238E27FC236}">
                    <a16:creationId xmlns:a16="http://schemas.microsoft.com/office/drawing/2014/main" id="{B93CDA95-7030-274A-BF5E-5BBD1C022138}"/>
                  </a:ext>
                </a:extLst>
              </p:cNvPr>
              <p:cNvSpPr>
                <a:spLocks noGrp="1" noRot="1" noChangeAspect="1" noMove="1" noResize="1" noEditPoints="1" noAdjustHandles="1" noChangeArrowheads="1" noChangeShapeType="1" noTextEdit="1"/>
              </p:cNvSpPr>
              <p:nvPr>
                <p:ph idx="1"/>
              </p:nvPr>
            </p:nvSpPr>
            <p:spPr>
              <a:blipFill>
                <a:blip r:embed="rId3"/>
                <a:stretch>
                  <a:fillRect l="-965" t="-13743"/>
                </a:stretch>
              </a:blipFill>
            </p:spPr>
            <p:txBody>
              <a:bodyPr/>
              <a:lstStyle/>
              <a:p>
                <a:r>
                  <a:rPr lang="en-US">
                    <a:noFill/>
                  </a:rPr>
                  <a:t> </a:t>
                </a:r>
              </a:p>
            </p:txBody>
          </p:sp>
        </mc:Fallback>
      </mc:AlternateContent>
    </p:spTree>
    <p:extLst>
      <p:ext uri="{BB962C8B-B14F-4D97-AF65-F5344CB8AC3E}">
        <p14:creationId xmlns:p14="http://schemas.microsoft.com/office/powerpoint/2010/main" val="2841682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7027BFB0-1B1C-5C4E-A3A9-4739B3F345F8}"/>
              </a:ext>
            </a:extLst>
          </p:cNvPr>
          <p:cNvSpPr>
            <a:spLocks noGrp="1"/>
          </p:cNvSpPr>
          <p:nvPr>
            <p:ph idx="1"/>
          </p:nvPr>
        </p:nvSpPr>
        <p:spPr/>
        <p:txBody>
          <a:bodyPr/>
          <a:lstStyle/>
          <a:p>
            <a:r>
              <a:rPr lang="en-US" dirty="0">
                <a:hlinkClick r:id="rId2"/>
              </a:rPr>
              <a:t>Now you know…</a:t>
            </a:r>
            <a:endParaRPr lang="en-US" dirty="0"/>
          </a:p>
          <a:p>
            <a:r>
              <a:rPr lang="en-US" dirty="0"/>
              <a:t>Lab 1 Time! Practice your keyboard skills! </a:t>
            </a:r>
          </a:p>
        </p:txBody>
      </p:sp>
    </p:spTree>
    <p:extLst>
      <p:ext uri="{BB962C8B-B14F-4D97-AF65-F5344CB8AC3E}">
        <p14:creationId xmlns:p14="http://schemas.microsoft.com/office/powerpoint/2010/main" val="104817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996" y="1699447"/>
            <a:ext cx="10347628" cy="3963141"/>
          </a:xfrm>
          <a:ln w="12700" cmpd="sng">
            <a:solidFill>
              <a:schemeClr val="tx1">
                <a:alpha val="99000"/>
              </a:schemeClr>
            </a:solidFill>
          </a:ln>
        </p:spPr>
      </p:pic>
      <p:sp>
        <p:nvSpPr>
          <p:cNvPr id="8"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Neural Networks</a:t>
            </a:r>
          </a:p>
        </p:txBody>
      </p:sp>
    </p:spTree>
    <p:extLst>
      <p:ext uri="{BB962C8B-B14F-4D97-AF65-F5344CB8AC3E}">
        <p14:creationId xmlns:p14="http://schemas.microsoft.com/office/powerpoint/2010/main" val="216202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0053" y="1336177"/>
            <a:ext cx="9174549" cy="512935"/>
          </a:xfrm>
          <a:prstGeom prst="rect">
            <a:avLst/>
          </a:prstGeom>
          <a:noFill/>
        </p:spPr>
        <p:txBody>
          <a:bodyPr wrap="square" rtlCol="0">
            <a:spAutoFit/>
          </a:bodyPr>
          <a:lstStyle/>
          <a:p>
            <a:pPr algn="ctr"/>
            <a:r>
              <a:rPr lang="en-US" sz="2745" dirty="0">
                <a:latin typeface="+mj-lt"/>
              </a:rPr>
              <a:t>It all starts with a humble linear function called a perceptron</a:t>
            </a:r>
            <a:r>
              <a:rPr lang="en-US" sz="2745" dirty="0"/>
              <a:t>.</a:t>
            </a:r>
          </a:p>
        </p:txBody>
      </p:sp>
      <p:grpSp>
        <p:nvGrpSpPr>
          <p:cNvPr id="4" name="Group 3"/>
          <p:cNvGrpSpPr/>
          <p:nvPr/>
        </p:nvGrpSpPr>
        <p:grpSpPr>
          <a:xfrm>
            <a:off x="2287911" y="2240511"/>
            <a:ext cx="2976738" cy="1569660"/>
            <a:chOff x="763370" y="1894494"/>
            <a:chExt cx="2977160" cy="1569882"/>
          </a:xfrm>
        </p:grpSpPr>
        <p:sp>
          <p:nvSpPr>
            <p:cNvPr id="5" name="TextBox 4"/>
            <p:cNvSpPr txBox="1"/>
            <p:nvPr/>
          </p:nvSpPr>
          <p:spPr>
            <a:xfrm>
              <a:off x="1297731" y="1894494"/>
              <a:ext cx="2424790" cy="1569882"/>
            </a:xfrm>
            <a:prstGeom prst="rect">
              <a:avLst/>
            </a:prstGeom>
            <a:noFill/>
          </p:spPr>
          <p:txBody>
            <a:bodyPr wrap="none" rtlCol="0">
              <a:spAutoFit/>
            </a:bodyPr>
            <a:lstStyle/>
            <a:p>
              <a:r>
                <a:rPr lang="en-US" sz="2400" dirty="0">
                  <a:latin typeface="+mj-lt"/>
                </a:rPr>
                <a:t>weight1 </a:t>
              </a:r>
              <a:r>
                <a:rPr lang="en-US" sz="2400" dirty="0">
                  <a:latin typeface="+mj-lt"/>
                  <a:ea typeface="Zapf Dingbats"/>
                  <a:cs typeface="Zapf Dingbats"/>
                  <a:sym typeface="Zapf Dingbats"/>
                </a:rPr>
                <a:t>✖</a:t>
              </a:r>
              <a:r>
                <a:rPr lang="en-US" sz="2400" dirty="0">
                  <a:latin typeface="+mj-lt"/>
                  <a:sym typeface="Zapf Dingbats"/>
                </a:rPr>
                <a:t> input1</a:t>
              </a:r>
            </a:p>
            <a:p>
              <a:r>
                <a:rPr lang="en-US" sz="2400" dirty="0">
                  <a:latin typeface="+mj-lt"/>
                  <a:sym typeface="Zapf Dingbats"/>
                </a:rPr>
                <a:t>weight2 </a:t>
              </a:r>
              <a:r>
                <a:rPr lang="en-US" sz="2400" dirty="0">
                  <a:latin typeface="+mj-lt"/>
                  <a:ea typeface="Zapf Dingbats"/>
                  <a:cs typeface="Zapf Dingbats"/>
                  <a:sym typeface="Zapf Dingbats"/>
                </a:rPr>
                <a:t>✖</a:t>
              </a:r>
              <a:r>
                <a:rPr lang="en-US" sz="2400" dirty="0">
                  <a:latin typeface="+mj-lt"/>
                  <a:sym typeface="Zapf Dingbats"/>
                </a:rPr>
                <a:t> input2</a:t>
              </a:r>
            </a:p>
            <a:p>
              <a:r>
                <a:rPr lang="en-US" sz="2400" dirty="0">
                  <a:latin typeface="+mj-lt"/>
                  <a:sym typeface="Zapf Dingbats"/>
                </a:rPr>
                <a:t>weight3 </a:t>
              </a:r>
              <a:r>
                <a:rPr lang="en-US" sz="2400" dirty="0">
                  <a:latin typeface="+mj-lt"/>
                  <a:ea typeface="Zapf Dingbats"/>
                  <a:cs typeface="Zapf Dingbats"/>
                  <a:sym typeface="Zapf Dingbats"/>
                </a:rPr>
                <a:t>✖ input3</a:t>
              </a:r>
            </a:p>
            <a:p>
              <a:r>
                <a:rPr lang="en-US" sz="2400" dirty="0">
                  <a:latin typeface="+mj-lt"/>
                </a:rPr>
                <a:t>sum</a:t>
              </a:r>
            </a:p>
          </p:txBody>
        </p:sp>
        <p:cxnSp>
          <p:nvCxnSpPr>
            <p:cNvPr id="6" name="Straight Connector 5"/>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370" y="2470475"/>
              <a:ext cx="540610" cy="584858"/>
            </a:xfrm>
            <a:prstGeom prst="rect">
              <a:avLst/>
            </a:prstGeom>
            <a:noFill/>
          </p:spPr>
          <p:txBody>
            <a:bodyPr wrap="none" rtlCol="0">
              <a:spAutoFit/>
            </a:bodyPr>
            <a:lstStyle/>
            <a:p>
              <a:r>
                <a:rPr lang="en-US" sz="3200" dirty="0">
                  <a:latin typeface="+mj-lt"/>
                  <a:ea typeface="Zapf Dingbats"/>
                  <a:cs typeface="Zapf Dingbats"/>
                  <a:sym typeface="Zapf Dingbats"/>
                </a:rPr>
                <a:t>✚</a:t>
              </a:r>
              <a:endParaRPr lang="en-US" sz="3200" dirty="0">
                <a:latin typeface="+mj-lt"/>
              </a:endParaRPr>
            </a:p>
          </p:txBody>
        </p:sp>
      </p:grpSp>
      <p:sp>
        <p:nvSpPr>
          <p:cNvPr id="8" name="TextBox 7"/>
          <p:cNvSpPr txBox="1"/>
          <p:nvPr/>
        </p:nvSpPr>
        <p:spPr>
          <a:xfrm>
            <a:off x="6048727" y="2286394"/>
            <a:ext cx="3633046" cy="1200329"/>
          </a:xfrm>
          <a:prstGeom prst="rect">
            <a:avLst/>
          </a:prstGeom>
          <a:noFill/>
        </p:spPr>
        <p:txBody>
          <a:bodyPr wrap="none" rtlCol="0">
            <a:spAutoFit/>
          </a:bodyPr>
          <a:lstStyle/>
          <a:p>
            <a:r>
              <a:rPr lang="en-US" sz="2400" dirty="0">
                <a:latin typeface="+mj-lt"/>
              </a:rPr>
              <a:t>Perceptron:</a:t>
            </a:r>
          </a:p>
          <a:p>
            <a:r>
              <a:rPr lang="en-US" sz="2400" dirty="0">
                <a:latin typeface="+mj-lt"/>
              </a:rPr>
              <a:t>If sum &gt; threshold: output 1</a:t>
            </a:r>
          </a:p>
          <a:p>
            <a:r>
              <a:rPr lang="en-US" sz="2400" dirty="0">
                <a:latin typeface="+mj-lt"/>
              </a:rPr>
              <a:t>Else: output 0</a:t>
            </a:r>
          </a:p>
        </p:txBody>
      </p:sp>
      <p:sp>
        <p:nvSpPr>
          <p:cNvPr id="9" name="TextBox 8"/>
          <p:cNvSpPr txBox="1"/>
          <p:nvPr/>
        </p:nvSpPr>
        <p:spPr>
          <a:xfrm>
            <a:off x="899903" y="3981436"/>
            <a:ext cx="10090711" cy="514756"/>
          </a:xfrm>
          <a:prstGeom prst="rect">
            <a:avLst/>
          </a:prstGeom>
          <a:noFill/>
        </p:spPr>
        <p:txBody>
          <a:bodyPr wrap="none" rtlCol="0">
            <a:spAutoFit/>
          </a:bodyPr>
          <a:lstStyle/>
          <a:p>
            <a:r>
              <a:rPr lang="en-US" sz="2745" dirty="0">
                <a:latin typeface="+mj-lt"/>
              </a:rPr>
              <a:t>Example: The inputs can be your data. Question: Should I buy this car?</a:t>
            </a:r>
          </a:p>
        </p:txBody>
      </p:sp>
      <p:grpSp>
        <p:nvGrpSpPr>
          <p:cNvPr id="10" name="Group 9"/>
          <p:cNvGrpSpPr/>
          <p:nvPr/>
        </p:nvGrpSpPr>
        <p:grpSpPr>
          <a:xfrm>
            <a:off x="2287912" y="4676803"/>
            <a:ext cx="3623977" cy="1569660"/>
            <a:chOff x="770035" y="4676979"/>
            <a:chExt cx="3624491" cy="1569882"/>
          </a:xfrm>
        </p:grpSpPr>
        <p:sp>
          <p:nvSpPr>
            <p:cNvPr id="11" name="TextBox 10"/>
            <p:cNvSpPr txBox="1"/>
            <p:nvPr/>
          </p:nvSpPr>
          <p:spPr>
            <a:xfrm>
              <a:off x="1304396" y="4676979"/>
              <a:ext cx="3090130" cy="1569882"/>
            </a:xfrm>
            <a:prstGeom prst="rect">
              <a:avLst/>
            </a:prstGeom>
            <a:noFill/>
          </p:spPr>
          <p:txBody>
            <a:bodyPr wrap="none" rtlCol="0">
              <a:spAutoFit/>
            </a:bodyPr>
            <a:lstStyle/>
            <a:p>
              <a:r>
                <a:rPr lang="en-US" sz="2400" dirty="0">
                  <a:latin typeface="+mj-lt"/>
                </a:rPr>
                <a:t>0.2 </a:t>
              </a:r>
              <a:r>
                <a:rPr lang="en-US" sz="2400" dirty="0">
                  <a:latin typeface="+mj-lt"/>
                  <a:ea typeface="Zapf Dingbats"/>
                  <a:cs typeface="Zapf Dingbats"/>
                  <a:sym typeface="Zapf Dingbats"/>
                </a:rPr>
                <a:t>✖</a:t>
              </a:r>
              <a:r>
                <a:rPr lang="en-US" sz="2400" dirty="0">
                  <a:latin typeface="+mj-lt"/>
                  <a:sym typeface="Zapf Dingbats"/>
                </a:rPr>
                <a:t> gas mileage</a:t>
              </a:r>
            </a:p>
            <a:p>
              <a:r>
                <a:rPr lang="en-US" sz="2400" dirty="0">
                  <a:latin typeface="+mj-lt"/>
                  <a:sym typeface="Zapf Dingbats"/>
                </a:rPr>
                <a:t>0.3 </a:t>
              </a:r>
              <a:r>
                <a:rPr lang="en-US" sz="2400" dirty="0">
                  <a:latin typeface="+mj-lt"/>
                  <a:ea typeface="Zapf Dingbats"/>
                  <a:cs typeface="Zapf Dingbats"/>
                  <a:sym typeface="Zapf Dingbats"/>
                </a:rPr>
                <a:t>✖</a:t>
              </a:r>
              <a:r>
                <a:rPr lang="en-US" sz="2400" dirty="0">
                  <a:latin typeface="+mj-lt"/>
                  <a:sym typeface="Zapf Dingbats"/>
                </a:rPr>
                <a:t> horsepower</a:t>
              </a:r>
            </a:p>
            <a:p>
              <a:r>
                <a:rPr lang="en-US" sz="2400" dirty="0">
                  <a:latin typeface="+mj-lt"/>
                  <a:sym typeface="Zapf Dingbats"/>
                </a:rPr>
                <a:t>0.5 </a:t>
              </a:r>
              <a:r>
                <a:rPr lang="en-US" sz="2400" dirty="0">
                  <a:latin typeface="+mj-lt"/>
                  <a:ea typeface="Zapf Dingbats"/>
                  <a:cs typeface="Zapf Dingbats"/>
                  <a:sym typeface="Zapf Dingbats"/>
                </a:rPr>
                <a:t>✖ num cup holders</a:t>
              </a:r>
            </a:p>
            <a:p>
              <a:r>
                <a:rPr lang="en-US" sz="2400" dirty="0">
                  <a:latin typeface="+mj-lt"/>
                </a:rPr>
                <a:t>sum</a:t>
              </a:r>
            </a:p>
          </p:txBody>
        </p:sp>
        <p:cxnSp>
          <p:nvCxnSpPr>
            <p:cNvPr id="12" name="Straight Connector 11"/>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35" y="5252960"/>
              <a:ext cx="546945" cy="594650"/>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4" name="TextBox 13"/>
          <p:cNvSpPr txBox="1"/>
          <p:nvPr/>
        </p:nvSpPr>
        <p:spPr>
          <a:xfrm>
            <a:off x="6159057" y="4861443"/>
            <a:ext cx="3022302" cy="1200329"/>
          </a:xfrm>
          <a:prstGeom prst="rect">
            <a:avLst/>
          </a:prstGeom>
          <a:noFill/>
        </p:spPr>
        <p:txBody>
          <a:bodyPr wrap="none" rtlCol="0">
            <a:spAutoFit/>
          </a:bodyPr>
          <a:lstStyle/>
          <a:p>
            <a:r>
              <a:rPr lang="en-US" sz="2400" dirty="0">
                <a:latin typeface="+mj-lt"/>
              </a:rPr>
              <a:t>Perceptron:</a:t>
            </a:r>
          </a:p>
          <a:p>
            <a:r>
              <a:rPr lang="en-US" sz="2400" dirty="0">
                <a:latin typeface="+mj-lt"/>
              </a:rPr>
              <a:t>If sum &lt; threshold: buy</a:t>
            </a:r>
          </a:p>
          <a:p>
            <a:r>
              <a:rPr lang="en-US" sz="2400" dirty="0">
                <a:latin typeface="+mj-lt"/>
              </a:rPr>
              <a:t>Else: walk</a:t>
            </a:r>
          </a:p>
        </p:txBody>
      </p:sp>
      <p:sp>
        <p:nvSpPr>
          <p:cNvPr id="1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Deep Learning Begins With A Little Function</a:t>
            </a:r>
          </a:p>
        </p:txBody>
      </p:sp>
    </p:spTree>
    <p:extLst>
      <p:ext uri="{BB962C8B-B14F-4D97-AF65-F5344CB8AC3E}">
        <p14:creationId xmlns:p14="http://schemas.microsoft.com/office/powerpoint/2010/main" val="8181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6219" y="1074105"/>
            <a:ext cx="10766919" cy="845624"/>
          </a:xfrm>
          <a:prstGeom prst="rect">
            <a:avLst/>
          </a:prstGeom>
          <a:noFill/>
        </p:spPr>
        <p:txBody>
          <a:bodyPr wrap="square" rtlCol="0">
            <a:spAutoFit/>
          </a:bodyPr>
          <a:lstStyle/>
          <a:p>
            <a:pPr marL="336145" indent="-336145">
              <a:buFont typeface="Arial" panose="020B0604020202020204" pitchFamily="34" charset="0"/>
              <a:buChar char="•"/>
            </a:pPr>
            <a:r>
              <a:rPr lang="en-US" sz="2400" dirty="0">
                <a:latin typeface="+mj-lt"/>
              </a:rPr>
              <a:t>Deep learning comes from chaining a bunch of these little functions together</a:t>
            </a:r>
          </a:p>
          <a:p>
            <a:pPr marL="336145" indent="-336145">
              <a:buFont typeface="Arial" panose="020B0604020202020204" pitchFamily="34" charset="0"/>
              <a:buChar char="•"/>
            </a:pPr>
            <a:r>
              <a:rPr lang="en-US" sz="2400" dirty="0">
                <a:latin typeface="+mj-lt"/>
              </a:rPr>
              <a:t>Chained together, they are called neurons</a:t>
            </a:r>
          </a:p>
        </p:txBody>
      </p:sp>
      <p:grpSp>
        <p:nvGrpSpPr>
          <p:cNvPr id="4" name="Group 3"/>
          <p:cNvGrpSpPr/>
          <p:nvPr/>
        </p:nvGrpSpPr>
        <p:grpSpPr>
          <a:xfrm>
            <a:off x="4519320" y="2399480"/>
            <a:ext cx="3104583" cy="2613317"/>
            <a:chOff x="2906070" y="2160506"/>
            <a:chExt cx="3258277" cy="316184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6" name="Oval 5"/>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4844" y="4690142"/>
            <a:ext cx="1869743" cy="646331"/>
          </a:xfrm>
          <a:prstGeom prst="rect">
            <a:avLst/>
          </a:prstGeom>
          <a:noFill/>
        </p:spPr>
        <p:txBody>
          <a:bodyPr wrap="none" rtlCol="0">
            <a:spAutoFit/>
          </a:bodyPr>
          <a:lstStyle/>
          <a:p>
            <a:r>
              <a:rPr lang="en-US" dirty="0">
                <a:latin typeface="+mj-lt"/>
              </a:rPr>
              <a:t>weight3 </a:t>
            </a:r>
            <a:r>
              <a:rPr lang="en-US" dirty="0">
                <a:latin typeface="+mj-lt"/>
                <a:ea typeface="Zapf Dingbats"/>
                <a:cs typeface="Zapf Dingbats"/>
                <a:sym typeface="Zapf Dingbats"/>
              </a:rPr>
              <a:t>✖</a:t>
            </a:r>
            <a:r>
              <a:rPr lang="en-US" dirty="0">
                <a:latin typeface="+mj-lt"/>
                <a:sym typeface="Zapf Dingbats"/>
              </a:rPr>
              <a:t> input3</a:t>
            </a:r>
          </a:p>
          <a:p>
            <a:endParaRPr lang="en-US" dirty="0"/>
          </a:p>
        </p:txBody>
      </p:sp>
      <p:cxnSp>
        <p:nvCxnSpPr>
          <p:cNvPr id="8" name="Straight Connector 7"/>
          <p:cNvCxnSpPr>
            <a:cxnSpLocks/>
          </p:cNvCxnSpPr>
          <p:nvPr/>
        </p:nvCxnSpPr>
        <p:spPr>
          <a:xfrm flipH="1" flipV="1">
            <a:off x="7169248" y="4630085"/>
            <a:ext cx="2019623" cy="2045537"/>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flipV="1">
            <a:off x="6071612" y="5012797"/>
            <a:ext cx="76613" cy="1648587"/>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1243" y="5869966"/>
            <a:ext cx="1869743" cy="646331"/>
          </a:xfrm>
          <a:prstGeom prst="rect">
            <a:avLst/>
          </a:prstGeom>
          <a:noFill/>
        </p:spPr>
        <p:txBody>
          <a:bodyPr wrap="none" rtlCol="0">
            <a:spAutoFit/>
          </a:bodyPr>
          <a:lstStyle/>
          <a:p>
            <a:r>
              <a:rPr lang="en-US" dirty="0">
                <a:latin typeface="+mj-lt"/>
              </a:rPr>
              <a:t>weight2 </a:t>
            </a:r>
            <a:r>
              <a:rPr lang="en-US" dirty="0">
                <a:latin typeface="+mj-lt"/>
                <a:ea typeface="Zapf Dingbats"/>
                <a:cs typeface="Zapf Dingbats"/>
                <a:sym typeface="Zapf Dingbats"/>
              </a:rPr>
              <a:t>✖</a:t>
            </a:r>
            <a:r>
              <a:rPr lang="en-US" dirty="0">
                <a:latin typeface="+mj-lt"/>
                <a:sym typeface="Zapf Dingbats"/>
              </a:rPr>
              <a:t> input2</a:t>
            </a:r>
          </a:p>
          <a:p>
            <a:endParaRPr lang="en-US" dirty="0"/>
          </a:p>
        </p:txBody>
      </p:sp>
      <p:sp>
        <p:nvSpPr>
          <p:cNvPr id="11" name="TextBox 10"/>
          <p:cNvSpPr txBox="1"/>
          <p:nvPr/>
        </p:nvSpPr>
        <p:spPr>
          <a:xfrm>
            <a:off x="2641518" y="4850268"/>
            <a:ext cx="1869743" cy="369332"/>
          </a:xfrm>
          <a:prstGeom prst="rect">
            <a:avLst/>
          </a:prstGeom>
          <a:noFill/>
        </p:spPr>
        <p:txBody>
          <a:bodyPr wrap="none" rtlCol="0">
            <a:spAutoFit/>
          </a:bodyPr>
          <a:lstStyle/>
          <a:p>
            <a:r>
              <a:rPr lang="en-US" dirty="0">
                <a:latin typeface="+mj-lt"/>
              </a:rPr>
              <a:t>weight1 </a:t>
            </a:r>
            <a:r>
              <a:rPr lang="en-US" dirty="0">
                <a:latin typeface="+mj-lt"/>
                <a:ea typeface="Zapf Dingbats"/>
                <a:cs typeface="Zapf Dingbats"/>
                <a:sym typeface="Zapf Dingbats"/>
              </a:rPr>
              <a:t>✖</a:t>
            </a:r>
            <a:r>
              <a:rPr lang="en-US" dirty="0">
                <a:latin typeface="+mj-lt"/>
                <a:sym typeface="Zapf Dingbats"/>
              </a:rPr>
              <a:t> input1</a:t>
            </a:r>
          </a:p>
        </p:txBody>
      </p:sp>
      <p:cxnSp>
        <p:nvCxnSpPr>
          <p:cNvPr id="12" name="Straight Connector 11"/>
          <p:cNvCxnSpPr>
            <a:cxnSpLocks/>
          </p:cNvCxnSpPr>
          <p:nvPr/>
        </p:nvCxnSpPr>
        <p:spPr>
          <a:xfrm flipV="1">
            <a:off x="3274942" y="4630085"/>
            <a:ext cx="1699034" cy="2103881"/>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6071611" y="1994104"/>
            <a:ext cx="0" cy="405376"/>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These Little Functions Are Chained Together</a:t>
            </a:r>
          </a:p>
        </p:txBody>
      </p:sp>
    </p:spTree>
    <p:extLst>
      <p:ext uri="{BB962C8B-B14F-4D97-AF65-F5344CB8AC3E}">
        <p14:creationId xmlns:p14="http://schemas.microsoft.com/office/powerpoint/2010/main" val="286303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532" y="1757601"/>
            <a:ext cx="68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W1 </a:t>
            </a:r>
          </a:p>
        </p:txBody>
      </p:sp>
      <p:sp>
        <p:nvSpPr>
          <p:cNvPr id="9222" name="TextBox 35"/>
          <p:cNvSpPr txBox="1">
            <a:spLocks noChangeArrowheads="1"/>
          </p:cNvSpPr>
          <p:nvPr/>
        </p:nvSpPr>
        <p:spPr bwMode="auto">
          <a:xfrm>
            <a:off x="3445252" y="28242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W2</a:t>
            </a:r>
            <a:r>
              <a:rPr lang="en-GB" altLang="en-US" sz="2400" dirty="0"/>
              <a:t> </a:t>
            </a:r>
          </a:p>
        </p:txBody>
      </p:sp>
      <p:sp>
        <p:nvSpPr>
          <p:cNvPr id="9223" name="TextBox 36"/>
          <p:cNvSpPr txBox="1">
            <a:spLocks noChangeArrowheads="1"/>
          </p:cNvSpPr>
          <p:nvPr/>
        </p:nvSpPr>
        <p:spPr bwMode="auto">
          <a:xfrm>
            <a:off x="3442077" y="39718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W3</a:t>
            </a:r>
            <a:r>
              <a:rPr lang="en-GB" altLang="en-US" sz="2400" dirty="0"/>
              <a:t> </a:t>
            </a:r>
          </a:p>
        </p:txBody>
      </p:sp>
      <p:sp>
        <p:nvSpPr>
          <p:cNvPr id="9224"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9225"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9226"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9227"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Tree>
    <p:extLst>
      <p:ext uri="{BB962C8B-B14F-4D97-AF65-F5344CB8AC3E}">
        <p14:creationId xmlns:p14="http://schemas.microsoft.com/office/powerpoint/2010/main" val="293979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532" y="1757601"/>
            <a:ext cx="577321"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2.7</a:t>
            </a:r>
          </a:p>
        </p:txBody>
      </p:sp>
      <p:sp>
        <p:nvSpPr>
          <p:cNvPr id="10246" name="TextBox 35"/>
          <p:cNvSpPr txBox="1">
            <a:spLocks noChangeArrowheads="1"/>
          </p:cNvSpPr>
          <p:nvPr/>
        </p:nvSpPr>
        <p:spPr bwMode="auto">
          <a:xfrm>
            <a:off x="3445252" y="2824250"/>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-8.6</a:t>
            </a:r>
          </a:p>
        </p:txBody>
      </p:sp>
      <p:sp>
        <p:nvSpPr>
          <p:cNvPr id="10247" name="TextBox 36"/>
          <p:cNvSpPr txBox="1">
            <a:spLocks noChangeArrowheads="1"/>
          </p:cNvSpPr>
          <p:nvPr/>
        </p:nvSpPr>
        <p:spPr bwMode="auto">
          <a:xfrm>
            <a:off x="3442077" y="3971850"/>
            <a:ext cx="891464"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0.002</a:t>
            </a:r>
          </a:p>
        </p:txBody>
      </p:sp>
      <p:sp>
        <p:nvSpPr>
          <p:cNvPr id="10248"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10249"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10250"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10251"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
        <p:nvSpPr>
          <p:cNvPr id="10252" name="TextBox 1"/>
          <p:cNvSpPr txBox="1">
            <a:spLocks noChangeArrowheads="1"/>
          </p:cNvSpPr>
          <p:nvPr/>
        </p:nvSpPr>
        <p:spPr bwMode="auto">
          <a:xfrm>
            <a:off x="4746818" y="4102006"/>
            <a:ext cx="5740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x =  -</a:t>
            </a:r>
            <a:r>
              <a:rPr lang="en-GB" altLang="en-US" sz="2400" dirty="0">
                <a:latin typeface="Segoe UI Light" pitchFamily="34" charset="0"/>
                <a:cs typeface="Segoe UI Light" pitchFamily="34" charset="0"/>
              </a:rPr>
              <a:t>0.06×2.7 + 2.5×8.6 + 1.4×0.002  = 21.34 </a:t>
            </a:r>
            <a:endParaRPr lang="en-GB" altLang="en-US" sz="2400" i="1" dirty="0">
              <a:latin typeface="Segoe UI Light" pitchFamily="34" charset="0"/>
              <a:cs typeface="Segoe UI Light" pitchFamily="34" charset="0"/>
            </a:endParaRPr>
          </a:p>
        </p:txBody>
      </p:sp>
    </p:spTree>
    <p:extLst>
      <p:ext uri="{BB962C8B-B14F-4D97-AF65-F5344CB8AC3E}">
        <p14:creationId xmlns:p14="http://schemas.microsoft.com/office/powerpoint/2010/main" val="28454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a:spLocks noChangeArrowheads="1"/>
          </p:cNvSpPr>
          <p:nvPr/>
        </p:nvSpPr>
        <p:spPr bwMode="auto">
          <a:xfrm>
            <a:off x="2083369" y="703651"/>
            <a:ext cx="1372226"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A dataset</a:t>
            </a:r>
          </a:p>
        </p:txBody>
      </p:sp>
    </p:spTree>
    <p:extLst>
      <p:ext uri="{BB962C8B-B14F-4D97-AF65-F5344CB8AC3E}">
        <p14:creationId xmlns:p14="http://schemas.microsoft.com/office/powerpoint/2010/main" val="362096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1577</TotalTime>
  <Words>1617</Words>
  <Application>Microsoft Macintosh PowerPoint</Application>
  <PresentationFormat>Widescreen</PresentationFormat>
  <Paragraphs>263</Paragraphs>
  <Slides>39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ＭＳ Ｐゴシック</vt:lpstr>
      <vt:lpstr>Arial</vt:lpstr>
      <vt:lpstr>Calibri</vt:lpstr>
      <vt:lpstr>Calibri Light</vt:lpstr>
      <vt:lpstr>Cambria Math</vt:lpstr>
      <vt:lpstr>Segoe UI</vt:lpstr>
      <vt:lpstr>Segoe UI Light</vt:lpstr>
      <vt:lpstr>Times New Roman</vt:lpstr>
      <vt:lpstr>Zapf Dingbats</vt:lpstr>
      <vt:lpstr>Office Theme</vt:lpstr>
      <vt:lpstr>Introduction to Neural Networks</vt:lpstr>
      <vt:lpstr>Pretensions to Thinking</vt:lpstr>
      <vt:lpstr>Still just pretending?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vt:lpstr>
      <vt:lpstr>Choice of Activation</vt:lpstr>
      <vt:lpstr>PowerPoint Presentation</vt:lpstr>
      <vt:lpstr>Rectified Linear Unit (ReLU)</vt:lpstr>
      <vt:lpstr>PowerPoint Presentation</vt:lpstr>
      <vt:lpstr>PowerPoint Presentation</vt:lpstr>
      <vt:lpstr>PowerPoint Presentation</vt:lpstr>
      <vt:lpstr>PowerPoint Presentation</vt:lpstr>
      <vt:lpstr>PowerPoint Presentation</vt:lpstr>
      <vt:lpstr>PowerPoint Presentation</vt:lpstr>
      <vt:lpstr>Learning</vt:lpstr>
      <vt:lpstr>Cost</vt:lpstr>
      <vt:lpstr>Common Cost Functions</vt:lpstr>
      <vt:lpstr>Optimization</vt:lpstr>
      <vt:lpstr>PowerPoint Presentation</vt:lpstr>
      <vt:lpstr>SGD in practice</vt:lpstr>
      <vt:lpstr>SGD for Humans</vt:lpstr>
      <vt:lpstr>Back-Propagation (the backward pass)</vt:lpstr>
      <vt:lpstr>Example with MSE</vt:lpstr>
      <vt:lpstr>Propagation on a Graph</vt:lpstr>
      <vt:lpstr>Computational Graphs</vt:lpstr>
      <vt:lpstr>Regularization</vt:lpstr>
      <vt:lpstr>Q&amp;A</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Giovanni Marchetti</dc:creator>
  <cp:lastModifiedBy>Giovanni Marchetti</cp:lastModifiedBy>
  <cp:revision>65</cp:revision>
  <dcterms:created xsi:type="dcterms:W3CDTF">2018-05-09T22:09:59Z</dcterms:created>
  <dcterms:modified xsi:type="dcterms:W3CDTF">2018-05-13T04:36:08Z</dcterms:modified>
</cp:coreProperties>
</file>